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4" r:id="rId8"/>
    <p:sldId id="262" r:id="rId9"/>
    <p:sldId id="263" r:id="rId10"/>
    <p:sldId id="265" r:id="rId11"/>
    <p:sldId id="275" r:id="rId12"/>
    <p:sldId id="281" r:id="rId13"/>
    <p:sldId id="266" r:id="rId14"/>
    <p:sldId id="282" r:id="rId15"/>
    <p:sldId id="283" r:id="rId16"/>
    <p:sldId id="284" r:id="rId17"/>
    <p:sldId id="285" r:id="rId18"/>
    <p:sldId id="286" r:id="rId19"/>
    <p:sldId id="264" r:id="rId20"/>
    <p:sldId id="272" r:id="rId21"/>
    <p:sldId id="287" r:id="rId22"/>
    <p:sldId id="267" r:id="rId23"/>
    <p:sldId id="276" r:id="rId24"/>
    <p:sldId id="268" r:id="rId25"/>
    <p:sldId id="277" r:id="rId26"/>
    <p:sldId id="269" r:id="rId27"/>
    <p:sldId id="280" r:id="rId28"/>
    <p:sldId id="270" r:id="rId29"/>
    <p:sldId id="278" r:id="rId30"/>
    <p:sldId id="279" r:id="rId31"/>
    <p:sldId id="271" r:id="rId32"/>
    <p:sldId id="288" r:id="rId33"/>
    <p:sldId id="289" r:id="rId34"/>
    <p:sldId id="273" r:id="rId35"/>
    <p:sldId id="291" r:id="rId36"/>
    <p:sldId id="290"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D565BD4-F4A8-417E-A849-C311FB2E3E80}" type="datetimeFigureOut">
              <a:rPr lang="en-US" smtClean="0"/>
              <a:t>6/26/2012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5181134-FC64-4655-AC7E-7C846136DC2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565BD4-F4A8-417E-A849-C311FB2E3E80}"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81134-FC64-4655-AC7E-7C846136DC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565BD4-F4A8-417E-A849-C311FB2E3E80}"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81134-FC64-4655-AC7E-7C846136DC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565BD4-F4A8-417E-A849-C311FB2E3E80}"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81134-FC64-4655-AC7E-7C846136DC2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D565BD4-F4A8-417E-A849-C311FB2E3E80}" type="datetimeFigureOut">
              <a:rPr lang="en-US" smtClean="0"/>
              <a:t>6/26/2012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5181134-FC64-4655-AC7E-7C846136DC2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565BD4-F4A8-417E-A849-C311FB2E3E80}"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81134-FC64-4655-AC7E-7C846136DC2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565BD4-F4A8-417E-A849-C311FB2E3E80}" type="datetimeFigureOut">
              <a:rPr lang="en-US" smtClean="0"/>
              <a:t>6/26/2012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81134-FC64-4655-AC7E-7C846136DC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565BD4-F4A8-417E-A849-C311FB2E3E80}" type="datetimeFigureOut">
              <a:rPr lang="en-US" smtClean="0"/>
              <a:t>6/26/2012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81134-FC64-4655-AC7E-7C846136DC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65BD4-F4A8-417E-A849-C311FB2E3E80}" type="datetimeFigureOut">
              <a:rPr lang="en-US" smtClean="0"/>
              <a:t>6/26/2012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81134-FC64-4655-AC7E-7C846136DC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565BD4-F4A8-417E-A849-C311FB2E3E80}"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81134-FC64-4655-AC7E-7C846136DC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565BD4-F4A8-417E-A849-C311FB2E3E80}" type="datetimeFigureOut">
              <a:rPr lang="en-US" smtClean="0"/>
              <a:t>6/26/2012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81134-FC64-4655-AC7E-7C846136DC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D565BD4-F4A8-417E-A849-C311FB2E3E80}" type="datetimeFigureOut">
              <a:rPr lang="en-US" smtClean="0"/>
              <a:t>6/26/2012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5181134-FC64-4655-AC7E-7C846136DC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Which Antibiotic When?</a:t>
            </a:r>
            <a:endParaRPr lang="en-US" dirty="0"/>
          </a:p>
        </p:txBody>
      </p:sp>
      <p:sp>
        <p:nvSpPr>
          <p:cNvPr id="3" name="Subtitle 2"/>
          <p:cNvSpPr>
            <a:spLocks noGrp="1"/>
          </p:cNvSpPr>
          <p:nvPr>
            <p:ph type="subTitle" idx="1"/>
          </p:nvPr>
        </p:nvSpPr>
        <p:spPr/>
        <p:txBody>
          <a:bodyPr>
            <a:normAutofit/>
          </a:bodyPr>
          <a:lstStyle/>
          <a:p>
            <a:r>
              <a:rPr lang="en-US" sz="1800" dirty="0" smtClean="0"/>
              <a:t>Brendan Kraus, DVM</a:t>
            </a:r>
            <a:endParaRPr lang="en-US" sz="1800" dirty="0"/>
          </a:p>
        </p:txBody>
      </p:sp>
    </p:spTree>
    <p:extLst>
      <p:ext uri="{BB962C8B-B14F-4D97-AF65-F5344CB8AC3E}">
        <p14:creationId xmlns:p14="http://schemas.microsoft.com/office/powerpoint/2010/main" val="313425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will my antibiotic work on some sets of calves but not on others</a:t>
            </a:r>
            <a:endParaRPr lang="en-US" dirty="0"/>
          </a:p>
        </p:txBody>
      </p:sp>
      <p:sp>
        <p:nvSpPr>
          <p:cNvPr id="3" name="Content Placeholder 2"/>
          <p:cNvSpPr>
            <a:spLocks noGrp="1"/>
          </p:cNvSpPr>
          <p:nvPr>
            <p:ph idx="1"/>
          </p:nvPr>
        </p:nvSpPr>
        <p:spPr/>
        <p:txBody>
          <a:bodyPr>
            <a:normAutofit/>
          </a:bodyPr>
          <a:lstStyle/>
          <a:p>
            <a:r>
              <a:rPr lang="en-US" dirty="0" smtClean="0"/>
              <a:t>Correct Diagnosis?</a:t>
            </a:r>
          </a:p>
          <a:p>
            <a:endParaRPr lang="en-US" dirty="0"/>
          </a:p>
          <a:p>
            <a:r>
              <a:rPr lang="en-US" dirty="0" smtClean="0"/>
              <a:t>Your ability to manage a case decreases as the time sick increases</a:t>
            </a:r>
          </a:p>
          <a:p>
            <a:pPr lvl="1"/>
            <a:r>
              <a:rPr lang="en-US" dirty="0" smtClean="0"/>
              <a:t>Very early illness, many will recover despite what you do</a:t>
            </a:r>
          </a:p>
          <a:p>
            <a:pPr lvl="1"/>
            <a:r>
              <a:rPr lang="en-US" dirty="0" smtClean="0"/>
              <a:t>Very late illness, many will die despite what you do</a:t>
            </a:r>
          </a:p>
          <a:p>
            <a:pPr lvl="1"/>
            <a:r>
              <a:rPr lang="en-US" dirty="0" smtClean="0"/>
              <a:t>Your decisions on who to treat and what to use are most important early in the disease process</a:t>
            </a:r>
          </a:p>
        </p:txBody>
      </p:sp>
    </p:spTree>
    <p:extLst>
      <p:ext uri="{BB962C8B-B14F-4D97-AF65-F5344CB8AC3E}">
        <p14:creationId xmlns:p14="http://schemas.microsoft.com/office/powerpoint/2010/main" val="360968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Camedia Albums\CamediaImages\Album\Veterinary\Pathology\P810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953000"/>
            <a:ext cx="8138222" cy="769441"/>
          </a:xfrm>
          <a:prstGeom prst="rect">
            <a:avLst/>
          </a:prstGeom>
          <a:noFill/>
        </p:spPr>
        <p:txBody>
          <a:bodyPr wrap="square" lIns="91440" tIns="45720" rIns="91440" bIns="45720">
            <a:spAutoFit/>
          </a:bodyPr>
          <a:lstStyle/>
          <a:p>
            <a:pPr algn="ctr"/>
            <a:r>
              <a:rPr lang="en-US" sz="44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Can’t Get into Dead Tissue</a:t>
            </a:r>
            <a:endParaRPr lang="en-US" sz="4400" b="1" cap="none" spc="300" dirty="0">
              <a:ln w="11430" cmpd="sng">
                <a:solidFill>
                  <a:schemeClr val="tx2"/>
                </a:solidFill>
                <a:prstDash val="solid"/>
                <a:miter lim="800000"/>
              </a:ln>
              <a:solidFill>
                <a:schemeClr val="bg2"/>
              </a:solidFill>
              <a:effectLst>
                <a:glow rad="45500">
                  <a:schemeClr val="accent1">
                    <a:satMod val="220000"/>
                    <a:alpha val="35000"/>
                  </a:schemeClr>
                </a:glow>
              </a:effectLst>
            </a:endParaRPr>
          </a:p>
        </p:txBody>
      </p:sp>
    </p:spTree>
    <p:extLst>
      <p:ext uri="{BB962C8B-B14F-4D97-AF65-F5344CB8AC3E}">
        <p14:creationId xmlns:p14="http://schemas.microsoft.com/office/powerpoint/2010/main" val="1667687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erver\Common\Doc\Camedia Albums\2011\03\29\DSC016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572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2705725"/>
            <a:ext cx="7848600" cy="2800767"/>
          </a:xfrm>
          <a:prstGeom prst="rect">
            <a:avLst/>
          </a:prstGeom>
        </p:spPr>
        <p:txBody>
          <a:bodyPr wrap="square">
            <a:spAutoFit/>
          </a:bodyPr>
          <a:lstStyle/>
          <a:p>
            <a:pPr lvl="0" algn="ctr"/>
            <a:endParaRPr lang="en-US" sz="4400" b="1" spc="300" dirty="0" smtClean="0">
              <a:ln w="11430" cmpd="sng">
                <a:solidFill>
                  <a:srgbClr val="4F81BD">
                    <a:tint val="10000"/>
                  </a:srgbClr>
                </a:solidFill>
                <a:prstDash val="solid"/>
                <a:miter lim="800000"/>
              </a:ln>
              <a:solidFill>
                <a:prstClr val="white"/>
              </a:solidFill>
              <a:effectLst>
                <a:glow rad="45500">
                  <a:srgbClr val="4F81BD">
                    <a:satMod val="220000"/>
                    <a:alpha val="35000"/>
                  </a:srgbClr>
                </a:glow>
              </a:effectLst>
            </a:endParaRPr>
          </a:p>
          <a:p>
            <a:pPr lvl="0" algn="ctr"/>
            <a:endParaRPr lang="en-US" sz="4400" b="1" spc="300" dirty="0">
              <a:ln w="11430" cmpd="sng">
                <a:solidFill>
                  <a:srgbClr val="4F81BD">
                    <a:tint val="10000"/>
                  </a:srgbClr>
                </a:solidFill>
                <a:prstDash val="solid"/>
                <a:miter lim="800000"/>
              </a:ln>
              <a:solidFill>
                <a:prstClr val="white"/>
              </a:solidFill>
              <a:effectLst>
                <a:glow rad="45500">
                  <a:srgbClr val="4F81BD">
                    <a:satMod val="220000"/>
                    <a:alpha val="35000"/>
                  </a:srgbClr>
                </a:glow>
              </a:effectLst>
            </a:endParaRPr>
          </a:p>
          <a:p>
            <a:pPr lvl="0" algn="ctr"/>
            <a:endParaRPr lang="en-US" sz="4400" b="1" spc="300" dirty="0" smtClean="0">
              <a:ln w="11430" cmpd="sng">
                <a:solidFill>
                  <a:srgbClr val="4F81BD">
                    <a:tint val="10000"/>
                  </a:srgbClr>
                </a:solidFill>
                <a:prstDash val="solid"/>
                <a:miter lim="800000"/>
              </a:ln>
              <a:solidFill>
                <a:prstClr val="white"/>
              </a:solidFill>
              <a:effectLst>
                <a:glow rad="45500">
                  <a:srgbClr val="4F81BD">
                    <a:satMod val="220000"/>
                    <a:alpha val="35000"/>
                  </a:srgbClr>
                </a:glow>
              </a:effectLst>
            </a:endParaRPr>
          </a:p>
          <a:p>
            <a:pPr lvl="0" algn="ctr"/>
            <a:r>
              <a:rPr lang="en-US" sz="4400" b="1" spc="300" dirty="0" smtClean="0">
                <a:ln w="11430" cmpd="sng">
                  <a:solidFill>
                    <a:srgbClr val="4F81BD">
                      <a:tint val="10000"/>
                    </a:srgbClr>
                  </a:solidFill>
                  <a:prstDash val="solid"/>
                  <a:miter lim="800000"/>
                </a:ln>
                <a:solidFill>
                  <a:prstClr val="white"/>
                </a:solidFill>
                <a:effectLst>
                  <a:glow rad="45500">
                    <a:srgbClr val="4F81BD">
                      <a:satMod val="220000"/>
                      <a:alpha val="35000"/>
                    </a:srgbClr>
                  </a:glow>
                </a:effectLst>
              </a:rPr>
              <a:t>Can’t </a:t>
            </a:r>
            <a:r>
              <a:rPr lang="en-US" sz="4400" b="1" spc="300" dirty="0">
                <a:ln w="11430" cmpd="sng">
                  <a:solidFill>
                    <a:srgbClr val="4F81BD">
                      <a:tint val="10000"/>
                    </a:srgbClr>
                  </a:solidFill>
                  <a:prstDash val="solid"/>
                  <a:miter lim="800000"/>
                </a:ln>
                <a:solidFill>
                  <a:prstClr val="white"/>
                </a:solidFill>
                <a:effectLst>
                  <a:glow rad="45500">
                    <a:srgbClr val="4F81BD">
                      <a:satMod val="220000"/>
                      <a:alpha val="35000"/>
                    </a:srgbClr>
                  </a:glow>
                </a:effectLst>
              </a:rPr>
              <a:t>Get into Dead Tissue</a:t>
            </a:r>
            <a:endParaRPr lang="en-US" sz="4400" b="1" spc="300" dirty="0">
              <a:ln w="11430" cmpd="sng">
                <a:solidFill>
                  <a:srgbClr val="1F497D"/>
                </a:solidFill>
                <a:prstDash val="solid"/>
                <a:miter lim="800000"/>
              </a:ln>
              <a:solidFill>
                <a:srgbClr val="EEECE1"/>
              </a:solidFill>
              <a:effectLst>
                <a:glow rad="45500">
                  <a:srgbClr val="4F81BD">
                    <a:satMod val="220000"/>
                    <a:alpha val="35000"/>
                  </a:srgbClr>
                </a:glow>
              </a:effectLst>
            </a:endParaRPr>
          </a:p>
        </p:txBody>
      </p:sp>
    </p:spTree>
    <p:extLst>
      <p:ext uri="{BB962C8B-B14F-4D97-AF65-F5344CB8AC3E}">
        <p14:creationId xmlns:p14="http://schemas.microsoft.com/office/powerpoint/2010/main" val="2235630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Lactams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Penicillin, Ampicillin, Ceftiofur (</a:t>
            </a:r>
            <a:r>
              <a:rPr lang="en-US" dirty="0" err="1" smtClean="0"/>
              <a:t>Excede,Naxcel</a:t>
            </a:r>
            <a:r>
              <a:rPr lang="en-US" dirty="0" smtClean="0"/>
              <a:t>, Excenel)</a:t>
            </a:r>
          </a:p>
          <a:p>
            <a:r>
              <a:rPr lang="en-US" dirty="0" smtClean="0"/>
              <a:t>Work on bacteria by rendering them unable to maintain their cell wall which ruptures them</a:t>
            </a:r>
          </a:p>
          <a:p>
            <a:r>
              <a:rPr lang="en-US" dirty="0" smtClean="0"/>
              <a:t>Their “lipid solubility” or ability to penetrate tissues is low</a:t>
            </a:r>
          </a:p>
          <a:p>
            <a:r>
              <a:rPr lang="en-US" dirty="0" smtClean="0"/>
              <a:t>They are Time dependent	</a:t>
            </a:r>
          </a:p>
          <a:p>
            <a:pPr lvl="1"/>
            <a:r>
              <a:rPr lang="en-US" dirty="0" smtClean="0"/>
              <a:t>A short dose of these drugs is not very effective</a:t>
            </a:r>
          </a:p>
          <a:p>
            <a:pPr lvl="1"/>
            <a:r>
              <a:rPr lang="en-US" dirty="0" err="1" smtClean="0"/>
              <a:t>Bacteriocidal</a:t>
            </a:r>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135169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Penicillin Good For?</a:t>
            </a:r>
            <a:endParaRPr lang="en-US" dirty="0"/>
          </a:p>
        </p:txBody>
      </p:sp>
      <p:sp>
        <p:nvSpPr>
          <p:cNvPr id="3" name="Content Placeholder 2"/>
          <p:cNvSpPr>
            <a:spLocks noGrp="1"/>
          </p:cNvSpPr>
          <p:nvPr>
            <p:ph idx="1"/>
          </p:nvPr>
        </p:nvSpPr>
        <p:spPr/>
        <p:txBody>
          <a:bodyPr/>
          <a:lstStyle/>
          <a:p>
            <a:r>
              <a:rPr lang="en-US" dirty="0" err="1" smtClean="0"/>
              <a:t>Clostridials</a:t>
            </a:r>
            <a:endParaRPr lang="en-US" dirty="0" smtClean="0"/>
          </a:p>
          <a:p>
            <a:pPr lvl="2"/>
            <a:r>
              <a:rPr lang="en-US" dirty="0" smtClean="0"/>
              <a:t>The problem is most </a:t>
            </a:r>
            <a:r>
              <a:rPr lang="en-US" dirty="0" err="1" smtClean="0"/>
              <a:t>Clostridials</a:t>
            </a:r>
            <a:r>
              <a:rPr lang="en-US" dirty="0" smtClean="0"/>
              <a:t> are not caught in time to save the animal</a:t>
            </a:r>
          </a:p>
          <a:p>
            <a:pPr lvl="1"/>
            <a:r>
              <a:rPr lang="en-US" dirty="0" smtClean="0"/>
              <a:t>Tetanus</a:t>
            </a:r>
          </a:p>
          <a:p>
            <a:pPr lvl="1"/>
            <a:endParaRPr lang="en-US" dirty="0" smtClean="0"/>
          </a:p>
          <a:p>
            <a:pPr lvl="1"/>
            <a:r>
              <a:rPr lang="en-US" dirty="0" err="1" smtClean="0"/>
              <a:t>Enterotoxemia</a:t>
            </a:r>
            <a:r>
              <a:rPr lang="en-US" dirty="0" smtClean="0"/>
              <a:t> (Overeating Disease)</a:t>
            </a:r>
          </a:p>
          <a:p>
            <a:pPr lvl="1"/>
            <a:endParaRPr lang="en-US" dirty="0" smtClean="0"/>
          </a:p>
          <a:p>
            <a:pPr lvl="1"/>
            <a:r>
              <a:rPr lang="en-US" dirty="0" smtClean="0"/>
              <a:t>Blackleg</a:t>
            </a:r>
            <a:endParaRPr lang="en-US" dirty="0"/>
          </a:p>
        </p:txBody>
      </p:sp>
    </p:spTree>
    <p:extLst>
      <p:ext uri="{BB962C8B-B14F-4D97-AF65-F5344CB8AC3E}">
        <p14:creationId xmlns:p14="http://schemas.microsoft.com/office/powerpoint/2010/main" val="2531469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Camedia Albums\CamediaImages\Album\Veterinary\Bovine\P221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695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670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erver\Common\Doc\Camedia Albums\2012\02\29\P1010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4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erver\Common\Doc\Camedia Albums\2012\02\29\P1010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711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Chloramphenicol Derivatives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err="1" smtClean="0"/>
              <a:t>Florfenicol</a:t>
            </a:r>
            <a:r>
              <a:rPr lang="en-US" dirty="0" smtClean="0"/>
              <a:t> (</a:t>
            </a:r>
            <a:r>
              <a:rPr lang="en-US" dirty="0" err="1" smtClean="0"/>
              <a:t>Nuflor</a:t>
            </a:r>
            <a:r>
              <a:rPr lang="en-US" dirty="0" smtClean="0"/>
              <a:t>)</a:t>
            </a:r>
          </a:p>
          <a:p>
            <a:r>
              <a:rPr lang="en-US" dirty="0" smtClean="0"/>
              <a:t>Interferes with protein synthesis.  Clogs up the machinery that the cell uses to build proteins which will not allow it to replicate</a:t>
            </a:r>
          </a:p>
          <a:p>
            <a:r>
              <a:rPr lang="en-US" dirty="0" smtClean="0"/>
              <a:t>Has good ability to penetrate tissue</a:t>
            </a:r>
          </a:p>
          <a:p>
            <a:r>
              <a:rPr lang="en-US" dirty="0" smtClean="0"/>
              <a:t>Chloramphenicol is a great drug but has human health implications</a:t>
            </a:r>
          </a:p>
          <a:p>
            <a:r>
              <a:rPr lang="en-US" dirty="0" smtClean="0"/>
              <a:t>Time Dependent</a:t>
            </a:r>
          </a:p>
          <a:p>
            <a:r>
              <a:rPr lang="en-US" dirty="0" smtClean="0"/>
              <a:t>Bacteriostatic</a:t>
            </a:r>
            <a:endParaRPr lang="en-US" dirty="0"/>
          </a:p>
        </p:txBody>
      </p:sp>
    </p:spTree>
    <p:extLst>
      <p:ext uri="{BB962C8B-B14F-4D97-AF65-F5344CB8AC3E}">
        <p14:creationId xmlns:p14="http://schemas.microsoft.com/office/powerpoint/2010/main" val="294728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Antibiotics</a:t>
            </a:r>
            <a:endParaRPr lang="en-US" dirty="0"/>
          </a:p>
        </p:txBody>
      </p:sp>
      <p:sp>
        <p:nvSpPr>
          <p:cNvPr id="3" name="Content Placeholder 2"/>
          <p:cNvSpPr>
            <a:spLocks noGrp="1"/>
          </p:cNvSpPr>
          <p:nvPr>
            <p:ph idx="1"/>
          </p:nvPr>
        </p:nvSpPr>
        <p:spPr/>
        <p:txBody>
          <a:bodyPr/>
          <a:lstStyle/>
          <a:p>
            <a:r>
              <a:rPr lang="en-US" dirty="0" smtClean="0"/>
              <a:t>Beta Lactams</a:t>
            </a:r>
          </a:p>
          <a:p>
            <a:r>
              <a:rPr lang="en-US" dirty="0" smtClean="0"/>
              <a:t>Chloramphenicol Derivatives</a:t>
            </a:r>
          </a:p>
          <a:p>
            <a:r>
              <a:rPr lang="en-US" dirty="0" err="1" smtClean="0"/>
              <a:t>Floroquinolones</a:t>
            </a:r>
            <a:endParaRPr lang="en-US" dirty="0" smtClean="0"/>
          </a:p>
          <a:p>
            <a:r>
              <a:rPr lang="en-US" dirty="0" smtClean="0"/>
              <a:t>Macrolides</a:t>
            </a:r>
          </a:p>
          <a:p>
            <a:r>
              <a:rPr lang="en-US" dirty="0" smtClean="0"/>
              <a:t>Sulfonamides</a:t>
            </a:r>
          </a:p>
          <a:p>
            <a:r>
              <a:rPr lang="en-US" dirty="0" err="1" smtClean="0"/>
              <a:t>Tetracyclines</a:t>
            </a:r>
            <a:endParaRPr lang="en-US" dirty="0"/>
          </a:p>
        </p:txBody>
      </p:sp>
    </p:spTree>
    <p:extLst>
      <p:ext uri="{BB962C8B-B14F-4D97-AF65-F5344CB8AC3E}">
        <p14:creationId xmlns:p14="http://schemas.microsoft.com/office/powerpoint/2010/main" val="428128108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Camedia Albums\CamediaImages\Album\Veterinary\Pathology\abscessed 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5227" y="4953000"/>
            <a:ext cx="7916719"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en-US" sz="36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Can’t Get into Abscessed Joints</a:t>
            </a:r>
            <a:endParaRPr lang="en-US" sz="3600" b="1" cap="none" spc="300" dirty="0">
              <a:ln w="11430" cmpd="sng">
                <a:solidFill>
                  <a:schemeClr val="tx2"/>
                </a:solidFill>
                <a:prstDash val="solid"/>
                <a:miter lim="800000"/>
              </a:ln>
              <a:solidFill>
                <a:schemeClr val="bg2"/>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827597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826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Fluroquinolones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err="1" smtClean="0"/>
              <a:t>Enrofloxacin</a:t>
            </a:r>
            <a:r>
              <a:rPr lang="en-US" dirty="0" smtClean="0"/>
              <a:t> (Baytril), </a:t>
            </a:r>
            <a:r>
              <a:rPr lang="en-US" dirty="0" err="1" smtClean="0"/>
              <a:t>Danofloxacin</a:t>
            </a:r>
            <a:r>
              <a:rPr lang="en-US" dirty="0" smtClean="0"/>
              <a:t> (</a:t>
            </a:r>
            <a:r>
              <a:rPr lang="en-US" dirty="0" err="1" smtClean="0"/>
              <a:t>Advocin</a:t>
            </a:r>
            <a:r>
              <a:rPr lang="en-US" dirty="0" smtClean="0"/>
              <a:t>)</a:t>
            </a:r>
          </a:p>
          <a:p>
            <a:r>
              <a:rPr lang="en-US" dirty="0" smtClean="0"/>
              <a:t>Does not allow the bacteria to replicate DNA-interferes with DNA coiling</a:t>
            </a:r>
          </a:p>
          <a:p>
            <a:r>
              <a:rPr lang="en-US" dirty="0" smtClean="0"/>
              <a:t>This class drugs are used a lot in the human health field so their use is restricted.</a:t>
            </a:r>
          </a:p>
          <a:p>
            <a:r>
              <a:rPr lang="en-US" dirty="0" smtClean="0"/>
              <a:t>It is illegal to use these drugs for any condition other than what is on the label</a:t>
            </a:r>
          </a:p>
          <a:p>
            <a:r>
              <a:rPr lang="en-US" dirty="0" smtClean="0"/>
              <a:t>Good Tissue Penetration</a:t>
            </a:r>
          </a:p>
          <a:p>
            <a:r>
              <a:rPr lang="en-US" dirty="0" smtClean="0"/>
              <a:t>Concentration Dependent</a:t>
            </a:r>
          </a:p>
          <a:p>
            <a:r>
              <a:rPr lang="en-US" dirty="0" err="1" smtClean="0"/>
              <a:t>Bacteriocidal</a:t>
            </a:r>
            <a:endParaRPr lang="en-US" dirty="0"/>
          </a:p>
        </p:txBody>
      </p:sp>
    </p:spTree>
    <p:extLst>
      <p:ext uri="{BB962C8B-B14F-4D97-AF65-F5344CB8AC3E}">
        <p14:creationId xmlns:p14="http://schemas.microsoft.com/office/powerpoint/2010/main" val="690485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Camedia Albums\CamediaImages\Album\Veterinary\Pathology\PC21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1" y="3048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3231" y="5257800"/>
            <a:ext cx="7869231" cy="646331"/>
          </a:xfrm>
          <a:prstGeom prst="rect">
            <a:avLst/>
          </a:prstGeom>
        </p:spPr>
        <p:txBody>
          <a:bodyPr wrap="square">
            <a:spAutoFit/>
          </a:bodyPr>
          <a:lstStyle/>
          <a:p>
            <a:pPr algn="ctr"/>
            <a:r>
              <a:rPr lang="en-US" sz="36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Can’t Get into Fibrin in Heart Sac</a:t>
            </a:r>
            <a:endParaRPr lang="en-US" sz="3600" b="1" cap="none" spc="300" dirty="0">
              <a:ln w="11430" cmpd="sng">
                <a:solidFill>
                  <a:schemeClr val="tx2"/>
                </a:solidFill>
                <a:prstDash val="solid"/>
                <a:miter lim="800000"/>
              </a:ln>
              <a:solidFill>
                <a:schemeClr val="bg2"/>
              </a:solidFill>
              <a:effectLst>
                <a:glow rad="45500">
                  <a:schemeClr val="accent1">
                    <a:satMod val="220000"/>
                    <a:alpha val="35000"/>
                  </a:schemeClr>
                </a:glow>
              </a:effectLst>
            </a:endParaRPr>
          </a:p>
        </p:txBody>
      </p:sp>
    </p:spTree>
    <p:extLst>
      <p:ext uri="{BB962C8B-B14F-4D97-AF65-F5344CB8AC3E}">
        <p14:creationId xmlns:p14="http://schemas.microsoft.com/office/powerpoint/2010/main" val="1247058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Macrolides</a:t>
            </a:r>
            <a:endParaRPr lang="en-US" dirty="0"/>
          </a:p>
        </p:txBody>
      </p:sp>
      <p:sp>
        <p:nvSpPr>
          <p:cNvPr id="3" name="Content Placeholder 2"/>
          <p:cNvSpPr>
            <a:spLocks noGrp="1"/>
          </p:cNvSpPr>
          <p:nvPr>
            <p:ph idx="1"/>
          </p:nvPr>
        </p:nvSpPr>
        <p:spPr>
          <a:xfrm>
            <a:off x="457200" y="1600200"/>
            <a:ext cx="8229600" cy="4991669"/>
          </a:xfrm>
        </p:spPr>
        <p:txBody>
          <a:bodyPr>
            <a:normAutofit fontScale="92500"/>
          </a:bodyPr>
          <a:lstStyle/>
          <a:p>
            <a:r>
              <a:rPr lang="en-US" dirty="0" err="1" smtClean="0"/>
              <a:t>Tilmicosin</a:t>
            </a:r>
            <a:r>
              <a:rPr lang="en-US" dirty="0" smtClean="0"/>
              <a:t> (</a:t>
            </a:r>
            <a:r>
              <a:rPr lang="en-US" dirty="0" err="1" smtClean="0"/>
              <a:t>Micotil</a:t>
            </a:r>
            <a:r>
              <a:rPr lang="en-US" dirty="0" smtClean="0"/>
              <a:t>), </a:t>
            </a:r>
            <a:r>
              <a:rPr lang="en-US" dirty="0" err="1" smtClean="0"/>
              <a:t>Tulathromycin</a:t>
            </a:r>
            <a:r>
              <a:rPr lang="en-US" dirty="0" smtClean="0"/>
              <a:t> (Draxxin), </a:t>
            </a:r>
            <a:r>
              <a:rPr lang="en-US" dirty="0" err="1" smtClean="0"/>
              <a:t>Tildipirosin</a:t>
            </a:r>
            <a:r>
              <a:rPr lang="en-US" dirty="0" smtClean="0"/>
              <a:t> (</a:t>
            </a:r>
            <a:r>
              <a:rPr lang="en-US" dirty="0" err="1" smtClean="0"/>
              <a:t>Zuprevo</a:t>
            </a:r>
            <a:r>
              <a:rPr lang="en-US" dirty="0" smtClean="0"/>
              <a:t>), </a:t>
            </a:r>
            <a:r>
              <a:rPr lang="en-US" dirty="0" err="1" smtClean="0"/>
              <a:t>Gamithromycin</a:t>
            </a:r>
            <a:r>
              <a:rPr lang="en-US" dirty="0" smtClean="0"/>
              <a:t> (Zactran)</a:t>
            </a:r>
          </a:p>
          <a:p>
            <a:r>
              <a:rPr lang="en-US" dirty="0" smtClean="0"/>
              <a:t>Interferes with protein synthesis</a:t>
            </a:r>
          </a:p>
          <a:p>
            <a:r>
              <a:rPr lang="en-US" dirty="0" smtClean="0"/>
              <a:t>Good tissue penetration</a:t>
            </a:r>
          </a:p>
          <a:p>
            <a:r>
              <a:rPr lang="en-US" dirty="0" smtClean="0"/>
              <a:t>Seem to be good drugs for pneumonia in animals and people.  The last 3 new pneumonia drugs were from this class.</a:t>
            </a:r>
          </a:p>
          <a:p>
            <a:r>
              <a:rPr lang="en-US" dirty="0" smtClean="0"/>
              <a:t>Long lasting because it has an affinity for the lung</a:t>
            </a:r>
          </a:p>
          <a:p>
            <a:r>
              <a:rPr lang="en-US" dirty="0" err="1" smtClean="0"/>
              <a:t>Micotil</a:t>
            </a:r>
            <a:r>
              <a:rPr lang="en-US" dirty="0" smtClean="0"/>
              <a:t> is </a:t>
            </a:r>
            <a:r>
              <a:rPr lang="en-US" dirty="0"/>
              <a:t>b</a:t>
            </a:r>
            <a:r>
              <a:rPr lang="en-US" dirty="0" smtClean="0"/>
              <a:t>acteriostatic. Draxxin and Zactran claim to be both.  This has to do with the dose.</a:t>
            </a:r>
          </a:p>
          <a:p>
            <a:pPr marL="0" indent="0">
              <a:buNone/>
            </a:pPr>
            <a:r>
              <a:rPr lang="en-US" dirty="0"/>
              <a:t> </a:t>
            </a:r>
            <a:r>
              <a:rPr lang="en-US" dirty="0" smtClean="0"/>
              <a:t> </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83210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19" y="457200"/>
            <a:ext cx="7823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8580" y="4953000"/>
            <a:ext cx="7059048" cy="523220"/>
          </a:xfrm>
          <a:prstGeom prst="rect">
            <a:avLst/>
          </a:prstGeom>
        </p:spPr>
        <p:txBody>
          <a:bodyPr wrap="none">
            <a:spAutoFit/>
          </a:bodyPr>
          <a:lstStyle/>
          <a:p>
            <a:pPr algn="ctr"/>
            <a:r>
              <a:rPr lang="en-US" sz="28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Can’t Get into Mature Liver </a:t>
            </a:r>
            <a:r>
              <a:rPr lang="en-US" sz="2800" b="1" spc="300" dirty="0" err="1"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Absceses</a:t>
            </a:r>
            <a:endParaRPr lang="en-US" sz="2800" b="1" cap="none" spc="300" dirty="0">
              <a:ln w="11430" cmpd="sng">
                <a:solidFill>
                  <a:schemeClr val="tx2"/>
                </a:solidFill>
                <a:prstDash val="solid"/>
                <a:miter lim="800000"/>
              </a:ln>
              <a:solidFill>
                <a:schemeClr val="bg2"/>
              </a:solidFill>
              <a:effectLst>
                <a:glow rad="45500">
                  <a:schemeClr val="accent1">
                    <a:satMod val="220000"/>
                    <a:alpha val="35000"/>
                  </a:schemeClr>
                </a:glow>
              </a:effectLst>
            </a:endParaRPr>
          </a:p>
        </p:txBody>
      </p:sp>
    </p:spTree>
    <p:extLst>
      <p:ext uri="{BB962C8B-B14F-4D97-AF65-F5344CB8AC3E}">
        <p14:creationId xmlns:p14="http://schemas.microsoft.com/office/powerpoint/2010/main" val="2281609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Sulfonamides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Sulfa boluses </a:t>
            </a:r>
          </a:p>
          <a:p>
            <a:r>
              <a:rPr lang="en-US" dirty="0" smtClean="0"/>
              <a:t>Do not allow bacteria to make folic acid which they need to survive</a:t>
            </a:r>
          </a:p>
          <a:p>
            <a:r>
              <a:rPr lang="en-US" dirty="0" smtClean="0"/>
              <a:t>Time dependent</a:t>
            </a:r>
          </a:p>
          <a:p>
            <a:r>
              <a:rPr lang="en-US" dirty="0" smtClean="0"/>
              <a:t>Poor tissue penetration</a:t>
            </a:r>
          </a:p>
          <a:p>
            <a:r>
              <a:rPr lang="en-US" dirty="0" smtClean="0"/>
              <a:t>I pretty much only find use for this for treating gastrointestinal issues (</a:t>
            </a:r>
            <a:r>
              <a:rPr lang="en-US" dirty="0" err="1" smtClean="0"/>
              <a:t>cocci</a:t>
            </a:r>
            <a:r>
              <a:rPr lang="en-US" dirty="0" smtClean="0"/>
              <a:t>, calf scours) as there are better choices for other conditions</a:t>
            </a:r>
          </a:p>
          <a:p>
            <a:r>
              <a:rPr lang="en-US" dirty="0" smtClean="0"/>
              <a:t>Bacteriostatic</a:t>
            </a:r>
            <a:endParaRPr lang="en-US" dirty="0"/>
          </a:p>
        </p:txBody>
      </p:sp>
    </p:spTree>
    <p:extLst>
      <p:ext uri="{BB962C8B-B14F-4D97-AF65-F5344CB8AC3E}">
        <p14:creationId xmlns:p14="http://schemas.microsoft.com/office/powerpoint/2010/main" val="1761394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Camedia Albums\CamediaImages\Album\Veterinary\Eyes\P308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0200" y="5486400"/>
            <a:ext cx="6229714" cy="769441"/>
          </a:xfrm>
          <a:prstGeom prst="rect">
            <a:avLst/>
          </a:prstGeom>
        </p:spPr>
        <p:txBody>
          <a:bodyPr wrap="square">
            <a:spAutoFit/>
          </a:bodyPr>
          <a:lstStyle/>
          <a:p>
            <a:r>
              <a:rPr lang="en-US"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en-US" sz="44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Can’t Cure Cancer</a:t>
            </a:r>
            <a:endParaRPr lang="en-US" sz="4400" dirty="0"/>
          </a:p>
        </p:txBody>
      </p:sp>
    </p:spTree>
    <p:extLst>
      <p:ext uri="{BB962C8B-B14F-4D97-AF65-F5344CB8AC3E}">
        <p14:creationId xmlns:p14="http://schemas.microsoft.com/office/powerpoint/2010/main" val="1657357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Tetracyclines</a:t>
            </a:r>
            <a:endParaRPr lang="en-US" dirty="0"/>
          </a:p>
        </p:txBody>
      </p:sp>
      <p:sp>
        <p:nvSpPr>
          <p:cNvPr id="3" name="Content Placeholder 2"/>
          <p:cNvSpPr>
            <a:spLocks noGrp="1"/>
          </p:cNvSpPr>
          <p:nvPr>
            <p:ph idx="1"/>
          </p:nvPr>
        </p:nvSpPr>
        <p:spPr/>
        <p:txBody>
          <a:bodyPr>
            <a:normAutofit/>
          </a:bodyPr>
          <a:lstStyle/>
          <a:p>
            <a:r>
              <a:rPr lang="en-US" dirty="0" err="1" smtClean="0"/>
              <a:t>Oxytetracycline</a:t>
            </a:r>
            <a:r>
              <a:rPr lang="en-US" dirty="0" smtClean="0"/>
              <a:t>, CTC (feed)</a:t>
            </a:r>
          </a:p>
          <a:p>
            <a:r>
              <a:rPr lang="en-US" dirty="0" smtClean="0"/>
              <a:t>Interferes with protein synthesis</a:t>
            </a:r>
          </a:p>
          <a:p>
            <a:r>
              <a:rPr lang="en-US" dirty="0" smtClean="0"/>
              <a:t>Medium/good tissue penetration</a:t>
            </a:r>
          </a:p>
          <a:p>
            <a:r>
              <a:rPr lang="en-US" dirty="0" smtClean="0"/>
              <a:t>Time dependent</a:t>
            </a:r>
          </a:p>
          <a:p>
            <a:r>
              <a:rPr lang="en-US" dirty="0" smtClean="0"/>
              <a:t>Cheap, all-around antibiotic.  Not good for pneumonia.  Mainly for pinkeye, </a:t>
            </a:r>
            <a:r>
              <a:rPr lang="en-US" dirty="0" err="1" smtClean="0"/>
              <a:t>footrot</a:t>
            </a:r>
            <a:r>
              <a:rPr lang="en-US" dirty="0" smtClean="0"/>
              <a:t>, misc.</a:t>
            </a:r>
          </a:p>
          <a:p>
            <a:r>
              <a:rPr lang="en-US" dirty="0" smtClean="0"/>
              <a:t>Bacteriostatic</a:t>
            </a:r>
          </a:p>
          <a:p>
            <a:r>
              <a:rPr lang="en-US" dirty="0" smtClean="0"/>
              <a:t>Coming Soon-Veterinary Feed Directive</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888302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Camedia Albums\CamediaImages\Album\Veterinary\Pathology\pmult l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5334000"/>
            <a:ext cx="5943600" cy="646331"/>
          </a:xfrm>
          <a:prstGeom prst="rect">
            <a:avLst/>
          </a:prstGeom>
        </p:spPr>
        <p:txBody>
          <a:bodyPr wrap="square">
            <a:spAutoFit/>
          </a:bodyPr>
          <a:lstStyle/>
          <a:p>
            <a:pPr algn="ctr"/>
            <a:r>
              <a:rPr lang="en-US" sz="36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Can’t Get in this Lung</a:t>
            </a:r>
            <a:endParaRPr lang="en-US" sz="3600" b="1" cap="none" spc="300" dirty="0">
              <a:ln w="11430" cmpd="sng">
                <a:solidFill>
                  <a:schemeClr val="tx2"/>
                </a:solidFill>
                <a:prstDash val="solid"/>
                <a:miter lim="800000"/>
              </a:ln>
              <a:solidFill>
                <a:schemeClr val="bg2"/>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251649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Antibiotics</a:t>
            </a:r>
            <a:endParaRPr lang="en-US" dirty="0"/>
          </a:p>
        </p:txBody>
      </p:sp>
      <p:sp>
        <p:nvSpPr>
          <p:cNvPr id="3" name="Content Placeholder 2"/>
          <p:cNvSpPr>
            <a:spLocks noGrp="1"/>
          </p:cNvSpPr>
          <p:nvPr>
            <p:ph idx="1"/>
          </p:nvPr>
        </p:nvSpPr>
        <p:spPr/>
        <p:txBody>
          <a:bodyPr>
            <a:normAutofit/>
          </a:bodyPr>
          <a:lstStyle/>
          <a:p>
            <a:r>
              <a:rPr lang="en-US" dirty="0" smtClean="0"/>
              <a:t>Time Dependent </a:t>
            </a:r>
          </a:p>
          <a:p>
            <a:pPr lvl="1"/>
            <a:r>
              <a:rPr lang="en-US" dirty="0" smtClean="0"/>
              <a:t>Area under the Curve</a:t>
            </a:r>
          </a:p>
          <a:p>
            <a:r>
              <a:rPr lang="en-US" dirty="0" smtClean="0"/>
              <a:t>Concentration Dependent</a:t>
            </a:r>
          </a:p>
          <a:p>
            <a:endParaRPr lang="en-US" dirty="0"/>
          </a:p>
          <a:p>
            <a:r>
              <a:rPr lang="en-US" dirty="0" err="1" smtClean="0"/>
              <a:t>Bacteriocidal</a:t>
            </a:r>
            <a:endParaRPr lang="en-US" dirty="0" smtClean="0"/>
          </a:p>
          <a:p>
            <a:pPr lvl="1"/>
            <a:r>
              <a:rPr lang="en-US" dirty="0" smtClean="0"/>
              <a:t>Kills the bacteria</a:t>
            </a:r>
          </a:p>
          <a:p>
            <a:r>
              <a:rPr lang="en-US" dirty="0" smtClean="0"/>
              <a:t>Bacteriostatic</a:t>
            </a:r>
          </a:p>
          <a:p>
            <a:pPr lvl="1"/>
            <a:r>
              <a:rPr lang="en-US" dirty="0" smtClean="0"/>
              <a:t>Inhibits the bacteria from replicating allowing the body to kill it.</a:t>
            </a:r>
          </a:p>
        </p:txBody>
      </p:sp>
    </p:spTree>
    <p:extLst>
      <p:ext uri="{BB962C8B-B14F-4D97-AF65-F5344CB8AC3E}">
        <p14:creationId xmlns:p14="http://schemas.microsoft.com/office/powerpoint/2010/main" val="1369465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Camedia Albums\CamediaImages\Album\Veterinary\Pathology\scattered hemorrh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470848"/>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2828836"/>
            <a:ext cx="6781800" cy="646331"/>
          </a:xfrm>
          <a:prstGeom prst="rect">
            <a:avLst/>
          </a:prstGeom>
        </p:spPr>
        <p:txBody>
          <a:bodyPr wrap="square">
            <a:spAutoFit/>
          </a:bodyPr>
          <a:lstStyle/>
          <a:p>
            <a:r>
              <a:rPr lang="en-US" sz="3600" b="1" spc="300" dirty="0" smtClean="0">
                <a:ln w="11430" cmpd="sng">
                  <a:solidFill>
                    <a:srgbClr val="4F81BD">
                      <a:tint val="10000"/>
                    </a:srgbClr>
                  </a:solidFill>
                  <a:prstDash val="solid"/>
                  <a:miter lim="800000"/>
                </a:ln>
                <a:solidFill>
                  <a:prstClr val="white"/>
                </a:solidFill>
                <a:effectLst>
                  <a:glow rad="45500">
                    <a:srgbClr val="4F81BD">
                      <a:satMod val="220000"/>
                      <a:alpha val="35000"/>
                    </a:srgbClr>
                  </a:glow>
                </a:effectLst>
              </a:rPr>
              <a:t>But Can </a:t>
            </a:r>
            <a:r>
              <a:rPr lang="en-US" sz="3600" b="1" spc="300" dirty="0">
                <a:ln w="11430" cmpd="sng">
                  <a:solidFill>
                    <a:srgbClr val="4F81BD">
                      <a:tint val="10000"/>
                    </a:srgbClr>
                  </a:solidFill>
                  <a:prstDash val="solid"/>
                  <a:miter lim="800000"/>
                </a:ln>
                <a:solidFill>
                  <a:prstClr val="white"/>
                </a:solidFill>
                <a:effectLst>
                  <a:glow rad="45500">
                    <a:srgbClr val="4F81BD">
                      <a:satMod val="220000"/>
                      <a:alpha val="35000"/>
                    </a:srgbClr>
                  </a:glow>
                </a:effectLst>
              </a:rPr>
              <a:t>Get in this </a:t>
            </a:r>
            <a:r>
              <a:rPr lang="en-US" sz="3600" b="1" spc="300" dirty="0" smtClean="0">
                <a:ln w="11430" cmpd="sng">
                  <a:solidFill>
                    <a:srgbClr val="4F81BD">
                      <a:tint val="10000"/>
                    </a:srgbClr>
                  </a:solidFill>
                  <a:prstDash val="solid"/>
                  <a:miter lim="800000"/>
                </a:ln>
                <a:solidFill>
                  <a:prstClr val="white"/>
                </a:solidFill>
                <a:effectLst>
                  <a:glow rad="45500">
                    <a:srgbClr val="4F81BD">
                      <a:satMod val="220000"/>
                      <a:alpha val="35000"/>
                    </a:srgbClr>
                  </a:glow>
                </a:effectLst>
              </a:rPr>
              <a:t>Lung!!</a:t>
            </a:r>
            <a:endParaRPr lang="en-US" dirty="0"/>
          </a:p>
        </p:txBody>
      </p:sp>
    </p:spTree>
    <p:extLst>
      <p:ext uri="{BB962C8B-B14F-4D97-AF65-F5344CB8AC3E}">
        <p14:creationId xmlns:p14="http://schemas.microsoft.com/office/powerpoint/2010/main" val="647970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Antibiotic Residues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Identify all animals treated</a:t>
            </a:r>
          </a:p>
          <a:p>
            <a:r>
              <a:rPr lang="en-US" dirty="0" smtClean="0"/>
              <a:t>Record treatments: Date, ID, Dose given, rout of administration, person administering, withdrawal</a:t>
            </a:r>
          </a:p>
          <a:p>
            <a:r>
              <a:rPr lang="en-US" dirty="0" smtClean="0"/>
              <a:t>Follow the labels</a:t>
            </a:r>
          </a:p>
          <a:p>
            <a:r>
              <a:rPr lang="en-US" dirty="0" smtClean="0"/>
              <a:t>Select short withdrawals </a:t>
            </a:r>
          </a:p>
          <a:p>
            <a:r>
              <a:rPr lang="en-US" dirty="0" smtClean="0"/>
              <a:t>Never give more than 10mL per injection</a:t>
            </a:r>
          </a:p>
          <a:p>
            <a:r>
              <a:rPr lang="en-US" dirty="0" smtClean="0"/>
              <a:t>Avoid using multiple antibiotics</a:t>
            </a:r>
          </a:p>
          <a:p>
            <a:r>
              <a:rPr lang="en-US" dirty="0" smtClean="0"/>
              <a:t>Don’t mix AB in same syringe</a:t>
            </a:r>
          </a:p>
          <a:p>
            <a:r>
              <a:rPr lang="en-US" dirty="0" smtClean="0"/>
              <a:t>Avoid Extra Label Drug Use</a:t>
            </a:r>
          </a:p>
          <a:p>
            <a:r>
              <a:rPr lang="en-US" dirty="0" smtClean="0"/>
              <a:t>Check treatment/med records prior to marketing</a:t>
            </a:r>
          </a:p>
          <a:p>
            <a:r>
              <a:rPr lang="en-US" dirty="0" smtClean="0"/>
              <a:t>There is no off label use of feed medication!!!</a:t>
            </a:r>
          </a:p>
        </p:txBody>
      </p:sp>
    </p:spTree>
    <p:extLst>
      <p:ext uri="{BB962C8B-B14F-4D97-AF65-F5344CB8AC3E}">
        <p14:creationId xmlns:p14="http://schemas.microsoft.com/office/powerpoint/2010/main" val="1080084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Camedia Albums\CamediaImages\Album\Veterinary\Bovine\P818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95523" y="890559"/>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2980" y="5105400"/>
            <a:ext cx="3227487" cy="1200329"/>
          </a:xfrm>
          <a:prstGeom prst="rect">
            <a:avLst/>
          </a:prstGeom>
        </p:spPr>
        <p:txBody>
          <a:bodyPr wrap="none">
            <a:spAutoFit/>
          </a:bodyPr>
          <a:lstStyle/>
          <a:p>
            <a:pPr algn="ctr"/>
            <a:r>
              <a:rPr lang="en-US" sz="36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Seriously??</a:t>
            </a:r>
          </a:p>
          <a:p>
            <a:pPr algn="ctr"/>
            <a:r>
              <a:rPr lang="en-US"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Why Even Try</a:t>
            </a:r>
            <a:endParaRPr lang="en-US" sz="3600" b="1" cap="none" spc="300" dirty="0">
              <a:ln w="11430" cmpd="sng">
                <a:solidFill>
                  <a:schemeClr val="tx2"/>
                </a:solidFill>
                <a:prstDash val="solid"/>
                <a:miter lim="800000"/>
              </a:ln>
              <a:solidFill>
                <a:schemeClr val="bg2"/>
              </a:solidFill>
              <a:effectLst>
                <a:glow rad="45500">
                  <a:schemeClr val="accent1">
                    <a:satMod val="220000"/>
                    <a:alpha val="35000"/>
                  </a:schemeClr>
                </a:glow>
              </a:effectLst>
            </a:endParaRPr>
          </a:p>
        </p:txBody>
      </p:sp>
    </p:spTree>
    <p:extLst>
      <p:ext uri="{BB962C8B-B14F-4D97-AF65-F5344CB8AC3E}">
        <p14:creationId xmlns:p14="http://schemas.microsoft.com/office/powerpoint/2010/main" val="2851023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162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Camedia Albums\CamediaImages\Album\Veterinary\Pathology\inject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828836"/>
            <a:ext cx="4572000" cy="369332"/>
          </a:xfrm>
          <a:prstGeom prst="rect">
            <a:avLst/>
          </a:prstGeom>
        </p:spPr>
        <p:txBody>
          <a:bodyPr>
            <a:spAutoFit/>
          </a:bodyPr>
          <a:lstStyle/>
          <a:p>
            <a:pPr lvl="0"/>
            <a:endParaRPr lang="en-US" dirty="0">
              <a:solidFill>
                <a:prstClr val="black"/>
              </a:solidFill>
            </a:endParaRPr>
          </a:p>
        </p:txBody>
      </p:sp>
      <p:sp>
        <p:nvSpPr>
          <p:cNvPr id="7" name="Rectangle 6"/>
          <p:cNvSpPr/>
          <p:nvPr/>
        </p:nvSpPr>
        <p:spPr>
          <a:xfrm>
            <a:off x="228600" y="5334000"/>
            <a:ext cx="8229600" cy="646331"/>
          </a:xfrm>
          <a:prstGeom prst="rect">
            <a:avLst/>
          </a:prstGeom>
        </p:spPr>
        <p:txBody>
          <a:bodyPr wrap="square">
            <a:spAutoFit/>
          </a:bodyPr>
          <a:lstStyle/>
          <a:p>
            <a:pPr algn="ctr"/>
            <a:r>
              <a:rPr lang="en-US" sz="36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Antibiotics can make them sore</a:t>
            </a:r>
            <a:endParaRPr lang="en-US" sz="3600" b="1" cap="none" spc="300" dirty="0">
              <a:ln w="11430" cmpd="sng">
                <a:solidFill>
                  <a:schemeClr val="tx2"/>
                </a:solidFill>
                <a:prstDash val="solid"/>
                <a:miter lim="800000"/>
              </a:ln>
              <a:solidFill>
                <a:schemeClr val="bg2"/>
              </a:solidFill>
              <a:effectLst>
                <a:glow rad="45500">
                  <a:schemeClr val="accent1">
                    <a:satMod val="220000"/>
                    <a:alpha val="35000"/>
                  </a:schemeClr>
                </a:glow>
              </a:effectLst>
            </a:endParaRPr>
          </a:p>
        </p:txBody>
      </p:sp>
    </p:spTree>
    <p:extLst>
      <p:ext uri="{BB962C8B-B14F-4D97-AF65-F5344CB8AC3E}">
        <p14:creationId xmlns:p14="http://schemas.microsoft.com/office/powerpoint/2010/main" val="233047458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Success</a:t>
            </a:r>
            <a:endParaRPr lang="en-US" dirty="0"/>
          </a:p>
        </p:txBody>
      </p:sp>
      <p:sp>
        <p:nvSpPr>
          <p:cNvPr id="3" name="Content Placeholder 2"/>
          <p:cNvSpPr>
            <a:spLocks noGrp="1"/>
          </p:cNvSpPr>
          <p:nvPr>
            <p:ph idx="1"/>
          </p:nvPr>
        </p:nvSpPr>
        <p:spPr/>
        <p:txBody>
          <a:bodyPr/>
          <a:lstStyle/>
          <a:p>
            <a:r>
              <a:rPr lang="en-US" dirty="0" smtClean="0"/>
              <a:t>Get a correct diagnosis</a:t>
            </a:r>
          </a:p>
          <a:p>
            <a:r>
              <a:rPr lang="en-US" dirty="0" smtClean="0"/>
              <a:t>Get to the animal early in the disease process</a:t>
            </a:r>
          </a:p>
          <a:p>
            <a:r>
              <a:rPr lang="en-US" dirty="0" smtClean="0"/>
              <a:t>Pick an antibiotic which has effect against the disease you are treating</a:t>
            </a:r>
          </a:p>
          <a:p>
            <a:r>
              <a:rPr lang="en-US" dirty="0" smtClean="0"/>
              <a:t>Treat surgically if needed to remove dead tissue</a:t>
            </a:r>
          </a:p>
          <a:p>
            <a:r>
              <a:rPr lang="en-US" dirty="0" smtClean="0"/>
              <a:t>Treat long enough to succeed</a:t>
            </a:r>
            <a:endParaRPr lang="en-US" dirty="0"/>
          </a:p>
        </p:txBody>
      </p:sp>
    </p:spTree>
    <p:extLst>
      <p:ext uri="{BB962C8B-B14F-4D97-AF65-F5344CB8AC3E}">
        <p14:creationId xmlns:p14="http://schemas.microsoft.com/office/powerpoint/2010/main" val="4248547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34" y="533400"/>
            <a:ext cx="76708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09800" y="5057592"/>
            <a:ext cx="5707781" cy="1077218"/>
          </a:xfrm>
          <a:prstGeom prst="rect">
            <a:avLst/>
          </a:prstGeom>
        </p:spPr>
        <p:txBody>
          <a:bodyPr wrap="none">
            <a:spAutoFit/>
          </a:bodyPr>
          <a:lstStyle/>
          <a:p>
            <a:r>
              <a:rPr lang="en-US" sz="32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Get There Early Enough to </a:t>
            </a:r>
          </a:p>
          <a:p>
            <a:r>
              <a:rPr lang="en-US" sz="32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Make a Difference</a:t>
            </a:r>
            <a:endParaRPr lang="en-US" sz="3200" dirty="0"/>
          </a:p>
        </p:txBody>
      </p:sp>
    </p:spTree>
    <p:extLst>
      <p:ext uri="{BB962C8B-B14F-4D97-AF65-F5344CB8AC3E}">
        <p14:creationId xmlns:p14="http://schemas.microsoft.com/office/powerpoint/2010/main" val="2617838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62206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Interest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MIC</a:t>
            </a:r>
          </a:p>
          <a:p>
            <a:pPr lvl="1"/>
            <a:r>
              <a:rPr lang="en-US" dirty="0" smtClean="0"/>
              <a:t>Minimum Inhibitory Concentration</a:t>
            </a:r>
          </a:p>
          <a:p>
            <a:pPr lvl="2"/>
            <a:r>
              <a:rPr lang="en-US" dirty="0" smtClean="0"/>
              <a:t>The level of drug it takes to inhibit or kill a certain bacteria.  This is a different level for each bacteria and is unique to the interaction between itself and the drug</a:t>
            </a:r>
          </a:p>
          <a:p>
            <a:r>
              <a:rPr lang="en-US" dirty="0" err="1" smtClean="0"/>
              <a:t>Cmax</a:t>
            </a:r>
            <a:endParaRPr lang="en-US" dirty="0" smtClean="0"/>
          </a:p>
          <a:p>
            <a:pPr lvl="1"/>
            <a:r>
              <a:rPr lang="en-US" dirty="0" smtClean="0"/>
              <a:t>Maximum concentration of drug level achieved in the body</a:t>
            </a:r>
          </a:p>
          <a:p>
            <a:r>
              <a:rPr lang="en-US" dirty="0" smtClean="0"/>
              <a:t>AUC</a:t>
            </a:r>
          </a:p>
          <a:p>
            <a:pPr lvl="1"/>
            <a:r>
              <a:rPr lang="en-US" dirty="0" smtClean="0"/>
              <a:t>The drug level in the body is a bell shaped curve.  The area below the curve and above the MIC is the AUC.</a:t>
            </a:r>
          </a:p>
          <a:p>
            <a:r>
              <a:rPr lang="en-US" dirty="0" err="1" smtClean="0"/>
              <a:t>Tmax</a:t>
            </a:r>
            <a:endParaRPr lang="en-US" dirty="0" smtClean="0"/>
          </a:p>
          <a:p>
            <a:pPr lvl="1"/>
            <a:r>
              <a:rPr lang="en-US" dirty="0" smtClean="0"/>
              <a:t>The amount of time it takes an antibiotic to reach maximum concentration (</a:t>
            </a:r>
            <a:r>
              <a:rPr lang="en-US" dirty="0" err="1" smtClean="0"/>
              <a:t>Cmax</a:t>
            </a:r>
            <a:r>
              <a:rPr lang="en-US" dirty="0" smtClean="0"/>
              <a:t>)</a:t>
            </a:r>
          </a:p>
          <a:p>
            <a:endParaRPr lang="en-US" dirty="0"/>
          </a:p>
        </p:txBody>
      </p:sp>
    </p:spTree>
    <p:extLst>
      <p:ext uri="{BB962C8B-B14F-4D97-AF65-F5344CB8AC3E}">
        <p14:creationId xmlns:p14="http://schemas.microsoft.com/office/powerpoint/2010/main" val="65149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5334000"/>
            <a:ext cx="5486400" cy="566738"/>
          </a:xfrm>
        </p:spPr>
        <p:txBody>
          <a:bodyPr>
            <a:normAutofit fontScale="90000"/>
          </a:bodyPr>
          <a:lstStyle/>
          <a:p>
            <a:r>
              <a:rPr lang="en-US" dirty="0" smtClean="0"/>
              <a:t>                   Drug Level in the body</a:t>
            </a:r>
            <a:br>
              <a:rPr lang="en-US" dirty="0" smtClean="0"/>
            </a:br>
            <a:r>
              <a:rPr lang="en-US" dirty="0" smtClean="0"/>
              <a:t/>
            </a:r>
            <a:br>
              <a:rPr lang="en-US" dirty="0" smtClean="0"/>
            </a:br>
            <a:r>
              <a:rPr lang="en-US" dirty="0" smtClean="0"/>
              <a:t>       AUC vs Concentration Dependent AB</a:t>
            </a:r>
            <a:endParaRPr lang="en-US" dirty="0"/>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9272" b="9272"/>
          <a:stretch>
            <a:fillRect/>
          </a:stretch>
        </p:blipFill>
        <p:spPr>
          <a:xfrm>
            <a:off x="228600" y="533400"/>
            <a:ext cx="8610600" cy="4114800"/>
          </a:xfrm>
        </p:spPr>
      </p:pic>
    </p:spTree>
    <p:extLst>
      <p:ext uri="{BB962C8B-B14F-4D97-AF65-F5344CB8AC3E}">
        <p14:creationId xmlns:p14="http://schemas.microsoft.com/office/powerpoint/2010/main" val="2423172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is the Drug?</a:t>
            </a:r>
            <a:endParaRPr lang="en-US" dirty="0"/>
          </a:p>
        </p:txBody>
      </p:sp>
      <p:sp>
        <p:nvSpPr>
          <p:cNvPr id="6" name="Content Placeholder 5"/>
          <p:cNvSpPr>
            <a:spLocks noGrp="1"/>
          </p:cNvSpPr>
          <p:nvPr>
            <p:ph idx="1"/>
          </p:nvPr>
        </p:nvSpPr>
        <p:spPr/>
        <p:txBody>
          <a:bodyPr>
            <a:normAutofit lnSpcReduction="10000"/>
          </a:bodyPr>
          <a:lstStyle/>
          <a:p>
            <a:r>
              <a:rPr lang="en-US" dirty="0" smtClean="0"/>
              <a:t>Drugs have different availabilities (bound up to proteins in the blood or free)</a:t>
            </a:r>
          </a:p>
          <a:p>
            <a:pPr lvl="1"/>
            <a:r>
              <a:rPr lang="en-US" dirty="0" smtClean="0"/>
              <a:t>Free drug is the active form</a:t>
            </a:r>
          </a:p>
          <a:p>
            <a:r>
              <a:rPr lang="en-US" dirty="0" smtClean="0"/>
              <a:t>Drugs have different tissue preferences</a:t>
            </a:r>
          </a:p>
          <a:p>
            <a:pPr lvl="1"/>
            <a:r>
              <a:rPr lang="en-US" dirty="0" smtClean="0"/>
              <a:t>Some “like” to concentrate in the tissues, fat, blood, etc</a:t>
            </a:r>
          </a:p>
          <a:p>
            <a:pPr lvl="1"/>
            <a:r>
              <a:rPr lang="en-US" dirty="0" smtClean="0"/>
              <a:t>Drug may get to a high level in the blood, but can it get to the site of infection?</a:t>
            </a:r>
          </a:p>
          <a:p>
            <a:r>
              <a:rPr lang="en-US" dirty="0" smtClean="0"/>
              <a:t>Some drugs penetrate tissue well and others do not (tissue, abscess, brain, joint,)</a:t>
            </a:r>
          </a:p>
          <a:p>
            <a:pPr marL="457200" lvl="1"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3622850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Camedia Albums\CamediaImages\Album\Veterinary\Pathology\lanc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49104" y="4953000"/>
            <a:ext cx="6028958"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Can’t Get into Pus</a:t>
            </a:r>
            <a:endParaRPr lang="en-US" sz="5400" b="1" cap="none" spc="300" dirty="0">
              <a:ln w="11430" cmpd="sng">
                <a:solidFill>
                  <a:schemeClr val="tx2"/>
                </a:solidFill>
                <a:prstDash val="solid"/>
                <a:miter lim="800000"/>
              </a:ln>
              <a:solidFill>
                <a:schemeClr val="bg2"/>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361494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will my antibiotic work on some sets of calves but not on others</a:t>
            </a:r>
            <a:endParaRPr lang="en-US" dirty="0"/>
          </a:p>
        </p:txBody>
      </p:sp>
      <p:sp>
        <p:nvSpPr>
          <p:cNvPr id="3" name="Content Placeholder 2"/>
          <p:cNvSpPr>
            <a:spLocks noGrp="1"/>
          </p:cNvSpPr>
          <p:nvPr>
            <p:ph idx="1"/>
          </p:nvPr>
        </p:nvSpPr>
        <p:spPr/>
        <p:txBody>
          <a:bodyPr/>
          <a:lstStyle/>
          <a:p>
            <a:r>
              <a:rPr lang="en-US" dirty="0" smtClean="0"/>
              <a:t>TIMING</a:t>
            </a:r>
          </a:p>
          <a:p>
            <a:pPr lvl="1"/>
            <a:r>
              <a:rPr lang="en-US" dirty="0" smtClean="0"/>
              <a:t>How much of a head start to the bacteria have on you	</a:t>
            </a:r>
          </a:p>
          <a:p>
            <a:pPr lvl="2"/>
            <a:r>
              <a:rPr lang="en-US" dirty="0" smtClean="0"/>
              <a:t>Pneumonia bugs can double in number every hour through replication</a:t>
            </a:r>
          </a:p>
          <a:p>
            <a:pPr lvl="2"/>
            <a:r>
              <a:rPr lang="en-US" dirty="0" smtClean="0"/>
              <a:t>In 24 hours, 1 bacteria becomes 16,777,216</a:t>
            </a:r>
          </a:p>
          <a:p>
            <a:pPr lvl="3"/>
            <a:r>
              <a:rPr lang="en-US" dirty="0" smtClean="0"/>
              <a:t>Better hope he wasn’t a resistant bug</a:t>
            </a:r>
          </a:p>
          <a:p>
            <a:pPr lvl="3"/>
            <a:r>
              <a:rPr lang="en-US" dirty="0" smtClean="0"/>
              <a:t>This is why it becomes important to kill them as completely as possible as quick as possible.</a:t>
            </a:r>
            <a:endParaRPr lang="en-US" dirty="0"/>
          </a:p>
        </p:txBody>
      </p:sp>
    </p:spTree>
    <p:extLst>
      <p:ext uri="{BB962C8B-B14F-4D97-AF65-F5344CB8AC3E}">
        <p14:creationId xmlns:p14="http://schemas.microsoft.com/office/powerpoint/2010/main" val="266279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will my antibiotic work on some sets of calves but not on others</a:t>
            </a:r>
            <a:endParaRPr lang="en-US" dirty="0"/>
          </a:p>
        </p:txBody>
      </p:sp>
      <p:sp>
        <p:nvSpPr>
          <p:cNvPr id="3" name="Content Placeholder 2"/>
          <p:cNvSpPr>
            <a:spLocks noGrp="1"/>
          </p:cNvSpPr>
          <p:nvPr>
            <p:ph idx="1"/>
          </p:nvPr>
        </p:nvSpPr>
        <p:spPr/>
        <p:txBody>
          <a:bodyPr>
            <a:normAutofit/>
          </a:bodyPr>
          <a:lstStyle/>
          <a:p>
            <a:r>
              <a:rPr lang="en-US" dirty="0" smtClean="0"/>
              <a:t>Host Defenses</a:t>
            </a:r>
          </a:p>
          <a:p>
            <a:pPr lvl="1"/>
            <a:r>
              <a:rPr lang="en-US" dirty="0" smtClean="0"/>
              <a:t>Is this calf healthy enough (stress, colostrum, vaccination) to fight back against the bacteria</a:t>
            </a:r>
          </a:p>
          <a:p>
            <a:r>
              <a:rPr lang="en-US" dirty="0" smtClean="0"/>
              <a:t>Differences in bacteria</a:t>
            </a:r>
          </a:p>
          <a:p>
            <a:pPr lvl="1"/>
            <a:r>
              <a:rPr lang="en-US" dirty="0" smtClean="0"/>
              <a:t>Bacteria are smart.  They are very good at adapting to our antibiotics.  Research is trying to find out if they are shifting to resistance once we get them or if they are coming in with resistant bacteria.</a:t>
            </a:r>
          </a:p>
          <a:p>
            <a:pPr lvl="2"/>
            <a:r>
              <a:rPr lang="en-US" dirty="0" smtClean="0"/>
              <a:t>What will we be able to do about it??</a:t>
            </a:r>
            <a:endParaRPr lang="en-US" dirty="0"/>
          </a:p>
        </p:txBody>
      </p:sp>
    </p:spTree>
    <p:extLst>
      <p:ext uri="{BB962C8B-B14F-4D97-AF65-F5344CB8AC3E}">
        <p14:creationId xmlns:p14="http://schemas.microsoft.com/office/powerpoint/2010/main" val="881541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359</TotalTime>
  <Words>939</Words>
  <Application>Microsoft Office PowerPoint</Application>
  <PresentationFormat>On-screen Show (4:3)</PresentationFormat>
  <Paragraphs>147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Apex</vt:lpstr>
      <vt:lpstr>Which Antibiotic When?</vt:lpstr>
      <vt:lpstr>Classes of Antibiotics</vt:lpstr>
      <vt:lpstr>Types of Antibiotics</vt:lpstr>
      <vt:lpstr>Terms of Interest</vt:lpstr>
      <vt:lpstr>                   Drug Level in the body         AUC vs Concentration Dependent AB</vt:lpstr>
      <vt:lpstr>Where is the Drug?</vt:lpstr>
      <vt:lpstr>PowerPoint Presentation</vt:lpstr>
      <vt:lpstr>Why will my antibiotic work on some sets of calves but not on others</vt:lpstr>
      <vt:lpstr>Why will my antibiotic work on some sets of calves but not on others</vt:lpstr>
      <vt:lpstr>Why will my antibiotic work on some sets of calves but not on others</vt:lpstr>
      <vt:lpstr>PowerPoint Presentation</vt:lpstr>
      <vt:lpstr>PowerPoint Presentation</vt:lpstr>
      <vt:lpstr>Beta Lactams</vt:lpstr>
      <vt:lpstr>What is Penicillin Good For?</vt:lpstr>
      <vt:lpstr>PowerPoint Presentation</vt:lpstr>
      <vt:lpstr>PowerPoint Presentation</vt:lpstr>
      <vt:lpstr>PowerPoint Presentation</vt:lpstr>
      <vt:lpstr>PowerPoint Presentation</vt:lpstr>
      <vt:lpstr>Chloramphenicol Derivatives</vt:lpstr>
      <vt:lpstr>PowerPoint Presentation</vt:lpstr>
      <vt:lpstr>PowerPoint Presentation</vt:lpstr>
      <vt:lpstr>Fluroquinolones</vt:lpstr>
      <vt:lpstr>PowerPoint Presentation</vt:lpstr>
      <vt:lpstr>Macrolides</vt:lpstr>
      <vt:lpstr>PowerPoint Presentation</vt:lpstr>
      <vt:lpstr>Sulfonamides</vt:lpstr>
      <vt:lpstr>PowerPoint Presentation</vt:lpstr>
      <vt:lpstr>Tetracyclines</vt:lpstr>
      <vt:lpstr>PowerPoint Presentation</vt:lpstr>
      <vt:lpstr>PowerPoint Presentation</vt:lpstr>
      <vt:lpstr>Avoiding Antibiotic Residues</vt:lpstr>
      <vt:lpstr>PowerPoint Presentation</vt:lpstr>
      <vt:lpstr>PowerPoint Presentation</vt:lpstr>
      <vt:lpstr>PowerPoint Presentation</vt:lpstr>
      <vt:lpstr>Antibiotic Success</vt:lpstr>
      <vt:lpstr>PowerPoint Presentation</vt:lpstr>
      <vt:lpstr>Questions??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Antibiotic When?</dc:title>
  <dc:creator>Spur Ridge</dc:creator>
  <cp:lastModifiedBy>Spur Ridge</cp:lastModifiedBy>
  <cp:revision>16</cp:revision>
  <dcterms:created xsi:type="dcterms:W3CDTF">2012-06-26T16:11:46Z</dcterms:created>
  <dcterms:modified xsi:type="dcterms:W3CDTF">2012-06-26T22:11:06Z</dcterms:modified>
</cp:coreProperties>
</file>