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1" r:id="rId3"/>
    <p:sldId id="273" r:id="rId4"/>
    <p:sldId id="274" r:id="rId5"/>
    <p:sldId id="257" r:id="rId6"/>
    <p:sldId id="270" r:id="rId7"/>
    <p:sldId id="272" r:id="rId8"/>
    <p:sldId id="269" r:id="rId9"/>
    <p:sldId id="268" r:id="rId10"/>
    <p:sldId id="267" r:id="rId11"/>
    <p:sldId id="266" r:id="rId12"/>
    <p:sldId id="264" r:id="rId13"/>
    <p:sldId id="263" r:id="rId14"/>
    <p:sldId id="262" r:id="rId15"/>
    <p:sldId id="261" r:id="rId16"/>
    <p:sldId id="260" r:id="rId17"/>
    <p:sldId id="259" r:id="rId18"/>
    <p:sldId id="258" r:id="rId19"/>
    <p:sldId id="275" r:id="rId20"/>
    <p:sldId id="281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D494AB9-CCAC-4613-ACFB-281DC864B39C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8697CFB-D9FB-4D44-88EC-F1412C16DD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search.yahoo.com/images/view;_ylt=A2KJkCItjTZQQmcAzX.JzbkF;_ylu=X3oDMTBlMTQ4cGxyBHNlYwNzcgRzbGsDaW1n?back=http%3A%2F%2Fimages.search.yahoo.com%2Fsearch%2Fimages%3Fp%3Dcattle%2Bmounting%26n%3D30%26ei%3Dutf-8%26fr%3Dyfp-t-701%26tab%3Dorganic%26ri%3D21&amp;w=640&amp;h=499&amp;imgurl=unicorn.wereanimal.net%2FKondor%2FAnimals%2FCattle%2FMating%2Fbull_size_doesnt_matter.jpg&amp;rurl=http%3A%2F%2Funicorn.wereanimal.net%2FKondor%2FAnimals%2FCattle%2FMating%2F001_010%2FPage001.htm&amp;size=61.5+KB&amp;name=Photo+Index%3A+Cattle+Mounting&amp;p=cattle+mounting&amp;oid=09ca002d04db3488e1f69c67c129f258&amp;fr2=&amp;fr=yfp-t-701&amp;tt=Photo%2BIndex%253A%2BCattle%2BMounting&amp;b=0&amp;ni=72&amp;no=21&amp;ts=&amp;tab=organic&amp;sigr=12epnrejj&amp;sigb=13bfc20ii&amp;sigi=12f8c58ih&amp;.crumb=4L9MZtb.BD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Bullers</a:t>
            </a:r>
            <a:r>
              <a:rPr lang="en-US" dirty="0"/>
              <a:t>:</a:t>
            </a:r>
            <a:r>
              <a:rPr lang="en-US" dirty="0" smtClean="0"/>
              <a:t> What’s the Big Deal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Brendan Kraus, DVM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5171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</a:t>
            </a:r>
            <a:r>
              <a:rPr lang="en-US" dirty="0" err="1" smtClean="0"/>
              <a:t>Bullers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u="sng" dirty="0" smtClean="0"/>
              <a:t>Many</a:t>
            </a:r>
            <a:r>
              <a:rPr lang="en-US" sz="2800" dirty="0" smtClean="0"/>
              <a:t> factors have been implicated</a:t>
            </a:r>
          </a:p>
          <a:p>
            <a:pPr lvl="1"/>
            <a:r>
              <a:rPr lang="en-US" sz="2800" dirty="0" smtClean="0"/>
              <a:t>Anabolic steroids</a:t>
            </a:r>
          </a:p>
          <a:p>
            <a:pPr lvl="1"/>
            <a:r>
              <a:rPr lang="en-US" sz="2800" dirty="0" smtClean="0"/>
              <a:t>Improper Implant technique</a:t>
            </a:r>
          </a:p>
          <a:p>
            <a:pPr lvl="1"/>
            <a:r>
              <a:rPr lang="en-US" sz="2800" dirty="0" smtClean="0"/>
              <a:t>Reimplant</a:t>
            </a:r>
          </a:p>
          <a:p>
            <a:pPr lvl="1"/>
            <a:r>
              <a:rPr lang="en-US" sz="2800" dirty="0" smtClean="0"/>
              <a:t>Changes in weather/season</a:t>
            </a:r>
          </a:p>
          <a:p>
            <a:pPr lvl="1"/>
            <a:r>
              <a:rPr lang="en-US" sz="2800" dirty="0" smtClean="0"/>
              <a:t>Excessive Mud</a:t>
            </a:r>
          </a:p>
          <a:p>
            <a:pPr lvl="1"/>
            <a:r>
              <a:rPr lang="en-US" sz="2800" dirty="0" smtClean="0"/>
              <a:t>Dusty Conditions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6271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</a:t>
            </a:r>
            <a:r>
              <a:rPr lang="en-US" dirty="0" err="1" smtClean="0"/>
              <a:t>Bullers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Entry Weights</a:t>
            </a:r>
          </a:p>
          <a:p>
            <a:pPr lvl="2"/>
            <a:r>
              <a:rPr lang="en-US" dirty="0" err="1" smtClean="0"/>
              <a:t>Bullers</a:t>
            </a:r>
            <a:r>
              <a:rPr lang="en-US" dirty="0" smtClean="0"/>
              <a:t> can be the heavier animal</a:t>
            </a:r>
          </a:p>
          <a:p>
            <a:pPr lvl="1"/>
            <a:r>
              <a:rPr lang="en-US" dirty="0" smtClean="0"/>
              <a:t>Disease (pneumonia, water belly, coccidiosis)</a:t>
            </a:r>
          </a:p>
          <a:p>
            <a:pPr lvl="1"/>
            <a:r>
              <a:rPr lang="en-US" dirty="0" smtClean="0"/>
              <a:t>Group Size (adjacent heifer pen)</a:t>
            </a:r>
          </a:p>
          <a:p>
            <a:pPr lvl="1"/>
            <a:r>
              <a:rPr lang="en-US" dirty="0" smtClean="0"/>
              <a:t>Improper/Late Castration</a:t>
            </a:r>
          </a:p>
          <a:p>
            <a:pPr lvl="1"/>
            <a:r>
              <a:rPr lang="en-US" dirty="0" smtClean="0"/>
              <a:t>Feeding Mgmt.(moldy </a:t>
            </a:r>
            <a:r>
              <a:rPr lang="en-US" dirty="0" err="1" smtClean="0"/>
              <a:t>feed,green</a:t>
            </a:r>
            <a:r>
              <a:rPr lang="en-US" dirty="0" smtClean="0"/>
              <a:t> chop/</a:t>
            </a:r>
            <a:r>
              <a:rPr lang="en-US" dirty="0" err="1" smtClean="0"/>
              <a:t>alfalfa,ration</a:t>
            </a:r>
            <a:r>
              <a:rPr lang="en-US" dirty="0" smtClean="0"/>
              <a:t> change, feeding routine, bunk </a:t>
            </a:r>
            <a:r>
              <a:rPr lang="en-US" dirty="0" err="1" smtClean="0"/>
              <a:t>managment</a:t>
            </a:r>
            <a:endParaRPr lang="en-US" dirty="0" smtClean="0"/>
          </a:p>
          <a:p>
            <a:pPr lvl="1"/>
            <a:r>
              <a:rPr lang="en-US" dirty="0" err="1" smtClean="0"/>
              <a:t>Transporation</a:t>
            </a:r>
            <a:endParaRPr lang="en-US" dirty="0" smtClean="0"/>
          </a:p>
          <a:p>
            <a:pPr lvl="1"/>
            <a:r>
              <a:rPr lang="en-US" dirty="0" smtClean="0"/>
              <a:t>Handling</a:t>
            </a:r>
          </a:p>
          <a:p>
            <a:pPr lvl="1"/>
            <a:r>
              <a:rPr lang="en-US" dirty="0" smtClean="0"/>
              <a:t>Mixing</a:t>
            </a:r>
          </a:p>
          <a:p>
            <a:pPr lvl="1"/>
            <a:r>
              <a:rPr lang="en-US" dirty="0" smtClean="0"/>
              <a:t>Social Dominance Behavior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06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Which Is It?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No single answer has been found</a:t>
            </a:r>
          </a:p>
          <a:p>
            <a:r>
              <a:rPr lang="en-US" sz="2600" dirty="0" smtClean="0"/>
              <a:t>There is evidence that the use of anabolic agents contribute to the development of </a:t>
            </a:r>
            <a:r>
              <a:rPr lang="en-US" sz="2600" dirty="0" err="1" smtClean="0"/>
              <a:t>bullers</a:t>
            </a:r>
            <a:r>
              <a:rPr lang="en-US" sz="2600" dirty="0" smtClean="0"/>
              <a:t>	</a:t>
            </a:r>
          </a:p>
          <a:p>
            <a:pPr lvl="1"/>
            <a:r>
              <a:rPr lang="en-US" sz="2600" dirty="0" smtClean="0"/>
              <a:t>Due in part to the rising number of </a:t>
            </a:r>
            <a:r>
              <a:rPr lang="en-US" sz="2600" dirty="0" err="1" smtClean="0"/>
              <a:t>bullers</a:t>
            </a:r>
            <a:r>
              <a:rPr lang="en-US" sz="2600" dirty="0" smtClean="0"/>
              <a:t> as DES levels were increased in the 70’s.</a:t>
            </a:r>
          </a:p>
          <a:p>
            <a:r>
              <a:rPr lang="en-US" sz="2600" dirty="0" smtClean="0"/>
              <a:t>However, this study may have been confounded because during the time this was looked at, feedlots were rapidly increasing the number of cattle on feed and number per pen.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12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one study, the number of </a:t>
            </a:r>
            <a:r>
              <a:rPr lang="en-US" dirty="0" err="1" smtClean="0"/>
              <a:t>bullers</a:t>
            </a:r>
            <a:r>
              <a:rPr lang="en-US" dirty="0" smtClean="0"/>
              <a:t> tended to increase as the numbers of animals in the pen increased</a:t>
            </a:r>
            <a:endParaRPr lang="en-US" dirty="0"/>
          </a:p>
          <a:p>
            <a:r>
              <a:rPr lang="en-US" dirty="0" smtClean="0"/>
              <a:t>Commingled sources</a:t>
            </a:r>
          </a:p>
          <a:p>
            <a:r>
              <a:rPr lang="en-US" dirty="0" smtClean="0"/>
              <a:t>Addition of new animal/animals</a:t>
            </a:r>
          </a:p>
          <a:p>
            <a:r>
              <a:rPr lang="en-US" dirty="0" smtClean="0"/>
              <a:t>Regrouping of animals that have been together</a:t>
            </a:r>
          </a:p>
          <a:p>
            <a:r>
              <a:rPr lang="en-US" dirty="0" smtClean="0"/>
              <a:t>Heavier incoming groups tend to have more </a:t>
            </a:r>
            <a:r>
              <a:rPr lang="en-US" dirty="0" err="1" smtClean="0"/>
              <a:t>bullers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633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Makes the </a:t>
            </a:r>
            <a:r>
              <a:rPr lang="en-US" dirty="0" err="1" smtClean="0"/>
              <a:t>Buller</a:t>
            </a:r>
            <a:r>
              <a:rPr lang="en-US" dirty="0" smtClean="0"/>
              <a:t> Attractive?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has been a documented increase in the urinary estrogen and testosterone levels in </a:t>
            </a:r>
            <a:r>
              <a:rPr lang="en-US" dirty="0" err="1" smtClean="0"/>
              <a:t>buller</a:t>
            </a:r>
            <a:r>
              <a:rPr lang="en-US" dirty="0" smtClean="0"/>
              <a:t> steers</a:t>
            </a:r>
          </a:p>
          <a:p>
            <a:pPr lvl="1"/>
            <a:r>
              <a:rPr lang="en-US" dirty="0" smtClean="0"/>
              <a:t>Possible that they smell different</a:t>
            </a:r>
          </a:p>
          <a:p>
            <a:pPr lvl="1"/>
            <a:r>
              <a:rPr lang="en-US" dirty="0" smtClean="0"/>
              <a:t>However, this may be due to stress as the levels will drop to normal 3-4 days after being isolated</a:t>
            </a:r>
          </a:p>
          <a:p>
            <a:r>
              <a:rPr lang="en-US" dirty="0" smtClean="0"/>
              <a:t>Addition of unfamiliar animals</a:t>
            </a:r>
          </a:p>
          <a:p>
            <a:r>
              <a:rPr lang="en-US" dirty="0" smtClean="0"/>
              <a:t>Animals with different colored coats</a:t>
            </a:r>
          </a:p>
          <a:p>
            <a:r>
              <a:rPr lang="en-US" dirty="0" smtClean="0"/>
              <a:t>Visual Stance of the </a:t>
            </a:r>
            <a:r>
              <a:rPr lang="en-US" dirty="0" err="1" smtClean="0"/>
              <a:t>Buller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980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Final Take on What Causes </a:t>
            </a:r>
            <a:r>
              <a:rPr lang="en-US" dirty="0" err="1" smtClean="0"/>
              <a:t>Bullers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Probably related to the </a:t>
            </a:r>
            <a:r>
              <a:rPr lang="en-US" sz="2600" dirty="0" err="1" smtClean="0"/>
              <a:t>establisment</a:t>
            </a:r>
            <a:r>
              <a:rPr lang="en-US" sz="2600" dirty="0" smtClean="0"/>
              <a:t> of social hierarchies among unfamiliar animals</a:t>
            </a:r>
          </a:p>
          <a:p>
            <a:pPr lvl="1"/>
            <a:r>
              <a:rPr lang="en-US" sz="2600" dirty="0" smtClean="0"/>
              <a:t>Higher in comingled groups or groups that have been brought in from the range</a:t>
            </a:r>
          </a:p>
          <a:p>
            <a:pPr lvl="1"/>
            <a:r>
              <a:rPr lang="en-US" sz="2600" dirty="0" smtClean="0"/>
              <a:t>We don’t know if </a:t>
            </a:r>
            <a:r>
              <a:rPr lang="en-US" sz="2600" dirty="0" err="1" smtClean="0"/>
              <a:t>bullers</a:t>
            </a:r>
            <a:r>
              <a:rPr lang="en-US" sz="2600" dirty="0" smtClean="0"/>
              <a:t> are at the top or bottom of the pecking order</a:t>
            </a:r>
          </a:p>
          <a:p>
            <a:r>
              <a:rPr lang="en-US" sz="2600" dirty="0" smtClean="0"/>
              <a:t>Implants may aggravate the problem</a:t>
            </a:r>
          </a:p>
          <a:p>
            <a:pPr lvl="1"/>
            <a:r>
              <a:rPr lang="en-US" sz="2600" dirty="0" smtClean="0"/>
              <a:t>Steers can be come more aggressive and bull-like in behavior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41957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We Prevent </a:t>
            </a:r>
            <a:r>
              <a:rPr lang="en-US" dirty="0" err="1" smtClean="0"/>
              <a:t>Bullers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pen assignments based on as few groups as possible</a:t>
            </a:r>
          </a:p>
          <a:p>
            <a:r>
              <a:rPr lang="en-US" dirty="0" smtClean="0"/>
              <a:t>Reduce number of animals in the pen</a:t>
            </a:r>
          </a:p>
          <a:p>
            <a:r>
              <a:rPr lang="en-US" dirty="0" smtClean="0"/>
              <a:t>Close management of ration and feeding</a:t>
            </a:r>
          </a:p>
          <a:p>
            <a:r>
              <a:rPr lang="en-US" dirty="0" smtClean="0"/>
              <a:t>Maximize Correct Implants</a:t>
            </a:r>
          </a:p>
          <a:p>
            <a:r>
              <a:rPr lang="en-US" dirty="0" smtClean="0"/>
              <a:t>Arrival Implant vs delayed</a:t>
            </a:r>
          </a:p>
          <a:p>
            <a:r>
              <a:rPr lang="en-US" dirty="0" smtClean="0"/>
              <a:t>Frequent Pen Checks</a:t>
            </a:r>
          </a:p>
          <a:p>
            <a:pPr lvl="1"/>
            <a:r>
              <a:rPr lang="en-US" dirty="0" smtClean="0"/>
              <a:t>Won’t reduce number but used to ID and remove </a:t>
            </a:r>
            <a:r>
              <a:rPr lang="en-US" dirty="0" err="1" smtClean="0"/>
              <a:t>bullers</a:t>
            </a:r>
            <a:r>
              <a:rPr lang="en-US" dirty="0" smtClean="0"/>
              <a:t> quickly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334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Treat </a:t>
            </a:r>
            <a:r>
              <a:rPr lang="en-US" dirty="0" err="1" smtClean="0"/>
              <a:t>Bullers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Remove from the pen quickly</a:t>
            </a:r>
          </a:p>
          <a:p>
            <a:r>
              <a:rPr lang="en-US" dirty="0" smtClean="0"/>
              <a:t>You may group </a:t>
            </a:r>
            <a:r>
              <a:rPr lang="en-US" dirty="0" err="1" smtClean="0"/>
              <a:t>bullers</a:t>
            </a:r>
            <a:r>
              <a:rPr lang="en-US" dirty="0" smtClean="0"/>
              <a:t> together in a separate pen, but do not exceed 50 animals.</a:t>
            </a:r>
          </a:p>
          <a:p>
            <a:r>
              <a:rPr lang="en-US" dirty="0" smtClean="0"/>
              <a:t>Upon removal from the home pen, check the </a:t>
            </a:r>
            <a:r>
              <a:rPr lang="en-US" dirty="0" err="1" smtClean="0"/>
              <a:t>buller</a:t>
            </a:r>
            <a:r>
              <a:rPr lang="en-US" dirty="0" smtClean="0"/>
              <a:t> for fever and treat with antimicrobial if feverish</a:t>
            </a:r>
          </a:p>
          <a:p>
            <a:r>
              <a:rPr lang="en-US" dirty="0" smtClean="0"/>
              <a:t>Check the implant for bunched, abscessed, or missing implant ant rectify</a:t>
            </a:r>
          </a:p>
          <a:p>
            <a:r>
              <a:rPr lang="en-US" dirty="0" smtClean="0"/>
              <a:t>Return </a:t>
            </a:r>
            <a:r>
              <a:rPr lang="en-US" dirty="0" err="1" smtClean="0"/>
              <a:t>Buller</a:t>
            </a:r>
            <a:r>
              <a:rPr lang="en-US" dirty="0" smtClean="0"/>
              <a:t> to home pen after he has recovered, however up to 1/3 will need to be pulled out again, so monitor them at home</a:t>
            </a:r>
          </a:p>
          <a:p>
            <a:pPr lvl="1"/>
            <a:r>
              <a:rPr lang="en-US" dirty="0" smtClean="0"/>
              <a:t>A good time to try to return </a:t>
            </a:r>
            <a:r>
              <a:rPr lang="en-US" dirty="0" err="1" smtClean="0"/>
              <a:t>bullers</a:t>
            </a:r>
            <a:r>
              <a:rPr lang="en-US" dirty="0" smtClean="0"/>
              <a:t> is at </a:t>
            </a:r>
            <a:r>
              <a:rPr lang="en-US" dirty="0" err="1" smtClean="0"/>
              <a:t>reimplant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21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Implanting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Defective Implant</a:t>
            </a:r>
          </a:p>
          <a:p>
            <a:pPr lvl="1"/>
            <a:r>
              <a:rPr lang="en-US" dirty="0" smtClean="0"/>
              <a:t>Abscess</a:t>
            </a:r>
          </a:p>
          <a:p>
            <a:pPr lvl="1"/>
            <a:r>
              <a:rPr lang="en-US" dirty="0" smtClean="0"/>
              <a:t>Expelled implant</a:t>
            </a:r>
          </a:p>
          <a:p>
            <a:pPr lvl="1"/>
            <a:r>
              <a:rPr lang="en-US" dirty="0" smtClean="0"/>
              <a:t>Cartilage Embedment</a:t>
            </a:r>
          </a:p>
          <a:p>
            <a:pPr lvl="1"/>
            <a:r>
              <a:rPr lang="en-US" dirty="0" smtClean="0"/>
              <a:t>Crushed Pellets</a:t>
            </a:r>
          </a:p>
          <a:p>
            <a:pPr lvl="1"/>
            <a:r>
              <a:rPr lang="en-US" dirty="0" smtClean="0"/>
              <a:t>Missing Pellets</a:t>
            </a:r>
          </a:p>
          <a:p>
            <a:pPr lvl="1"/>
            <a:r>
              <a:rPr lang="en-US" dirty="0" smtClean="0"/>
              <a:t>Bunched Pellets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7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Middle third on the backside of the ear</a:t>
            </a:r>
          </a:p>
          <a:p>
            <a:pPr lvl="1"/>
            <a:r>
              <a:rPr lang="en-US" sz="3200" dirty="0" smtClean="0"/>
              <a:t>Must be </a:t>
            </a:r>
            <a:r>
              <a:rPr lang="en-US" sz="3200" dirty="0" err="1" smtClean="0"/>
              <a:t>SubQ</a:t>
            </a:r>
            <a:endParaRPr lang="en-US" sz="3200" dirty="0" smtClean="0"/>
          </a:p>
          <a:p>
            <a:pPr lvl="1"/>
            <a:r>
              <a:rPr lang="en-US" sz="3200" dirty="0" smtClean="0"/>
              <a:t>Avoid blood </a:t>
            </a:r>
            <a:r>
              <a:rPr lang="en-US" sz="3200" dirty="0" err="1" smtClean="0"/>
              <a:t>vessles</a:t>
            </a:r>
            <a:endParaRPr lang="en-US" sz="3200" dirty="0" smtClean="0"/>
          </a:p>
          <a:p>
            <a:pPr marL="457200" lvl="1" indent="0">
              <a:buNone/>
            </a:pPr>
            <a:r>
              <a:rPr lang="en-US" sz="3200" dirty="0" smtClean="0"/>
              <a:t>-Not near the base of the ea</a:t>
            </a:r>
            <a:r>
              <a:rPr lang="en-US" dirty="0" smtClean="0"/>
              <a:t>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638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Bulling?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Buller</a:t>
            </a:r>
            <a:r>
              <a:rPr lang="en-US" sz="4000" dirty="0" smtClean="0"/>
              <a:t> steer syndrome is a behavioral problem among feedlot cattle that is characterized by repeated mounting of a steer  (</a:t>
            </a:r>
            <a:r>
              <a:rPr lang="en-US" sz="4000" dirty="0" err="1" smtClean="0"/>
              <a:t>buller</a:t>
            </a:r>
            <a:r>
              <a:rPr lang="en-US" sz="4000" dirty="0" smtClean="0"/>
              <a:t>) by a group of steers (riders)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88137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aces.edu/pubs/docs/A/ANR-1281/images/img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5632527" cy="371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661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Loss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Misplaced implants have been shown to cause a .17lb/day reduction in carcass gain. This equates to 20lb on a 120 feed period or $25 lost!</a:t>
            </a:r>
          </a:p>
          <a:p>
            <a:pPr lvl="1"/>
            <a:r>
              <a:rPr lang="en-US" sz="2800" dirty="0" smtClean="0"/>
              <a:t>Picture each implant as your client’s $20 bill before you put it in.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02376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Gun and implant tray should be cleaned prior to use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chlorhexidine</a:t>
            </a:r>
            <a:r>
              <a:rPr lang="en-US" dirty="0" smtClean="0"/>
              <a:t> diluted 1oz per gallon for disinfection of needle (measure it)</a:t>
            </a:r>
          </a:p>
          <a:p>
            <a:pPr lvl="1"/>
            <a:r>
              <a:rPr lang="en-US" sz="2400" dirty="0" smtClean="0"/>
              <a:t>Stronger solutions can cause irritation and expulsion of pellet</a:t>
            </a:r>
          </a:p>
          <a:p>
            <a:pPr lvl="1"/>
            <a:r>
              <a:rPr lang="en-US" sz="2400" dirty="0" smtClean="0"/>
              <a:t>Weaker solutions may not disinfect</a:t>
            </a:r>
          </a:p>
          <a:p>
            <a:pPr lvl="1"/>
            <a:r>
              <a:rPr lang="en-US" sz="2400" dirty="0" smtClean="0"/>
              <a:t>Disinfect needle between every calf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939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Store implants strips that are open in a sealed container in the refrigerator.</a:t>
            </a:r>
          </a:p>
          <a:p>
            <a:r>
              <a:rPr lang="en-US" sz="2800" dirty="0" smtClean="0"/>
              <a:t>If the ear is dirty, scrub clean with a brush and bucket of disinfectant</a:t>
            </a:r>
          </a:p>
          <a:p>
            <a:r>
              <a:rPr lang="en-US" sz="2800" dirty="0" smtClean="0"/>
              <a:t>If the ear is wet, dry it</a:t>
            </a:r>
          </a:p>
          <a:p>
            <a:r>
              <a:rPr lang="en-US" sz="2800" dirty="0" smtClean="0"/>
              <a:t>Palpate the implant after installation to ensure it is </a:t>
            </a:r>
            <a:r>
              <a:rPr lang="en-US" sz="2800" dirty="0" err="1" smtClean="0"/>
              <a:t>subQ</a:t>
            </a:r>
            <a:r>
              <a:rPr lang="en-US" sz="2800" dirty="0"/>
              <a:t> </a:t>
            </a:r>
            <a:r>
              <a:rPr lang="en-US" sz="2800" dirty="0" smtClean="0"/>
              <a:t>and press the needle hole closed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791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Check the implant site and the implant itself on every sick animal that comes into the hospital and notify the crew if problems are detected</a:t>
            </a:r>
          </a:p>
          <a:p>
            <a:r>
              <a:rPr lang="en-US" sz="2800" dirty="0" smtClean="0"/>
              <a:t>Check the previous sites of implants during a re-implant and keep track of % problems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711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dccf.com/art/animal_heal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47800"/>
            <a:ext cx="3768725" cy="4937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0800" y="614528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The End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95921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nicorn.wereanimal.net/Kondor/Animals/Cattle/Mating/!!BULLCOL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600"/>
            <a:ext cx="8045657" cy="544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04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s3.mm.bing.net/images/thumbnail.aspx?q=4630078521935178&amp;id=369019ee6812eb5b394f56648a13cc7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5867400" cy="455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773373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How to create a C-Section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21845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Bulling a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 smtClean="0"/>
              <a:t>Buller</a:t>
            </a:r>
            <a:r>
              <a:rPr lang="en-US" sz="4000" dirty="0" smtClean="0"/>
              <a:t> steer syndrome ranks as one of the top 3 health problems in the industry behind respiratory and foot rot.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69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from Bulling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Exhaustion</a:t>
            </a:r>
          </a:p>
          <a:p>
            <a:r>
              <a:rPr lang="en-US" sz="2800" dirty="0" smtClean="0"/>
              <a:t>Hair Loss</a:t>
            </a:r>
          </a:p>
          <a:p>
            <a:r>
              <a:rPr lang="en-US" sz="2800" dirty="0" smtClean="0"/>
              <a:t>Swelling and trauma to rump and tail head</a:t>
            </a:r>
          </a:p>
          <a:p>
            <a:r>
              <a:rPr lang="en-US" sz="2800" dirty="0" smtClean="0"/>
              <a:t>Broken Bones</a:t>
            </a:r>
          </a:p>
          <a:p>
            <a:r>
              <a:rPr lang="en-US" sz="2800" dirty="0" smtClean="0"/>
              <a:t>2.5 x more likely to become sick/chronic</a:t>
            </a:r>
          </a:p>
          <a:p>
            <a:r>
              <a:rPr lang="en-US" sz="2800" dirty="0" smtClean="0"/>
              <a:t>Death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5235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sask.ca/wcvm/herdmed/applied-ethology/articles/bulle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09600"/>
            <a:ext cx="5105400" cy="570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368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Cost?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cost of a </a:t>
            </a:r>
            <a:r>
              <a:rPr lang="en-US" sz="2800" dirty="0" err="1" smtClean="0"/>
              <a:t>buller</a:t>
            </a:r>
            <a:r>
              <a:rPr lang="en-US" sz="2800" dirty="0" smtClean="0"/>
              <a:t> was estimated to be around $50/animal.(study 20 years old) </a:t>
            </a:r>
          </a:p>
          <a:p>
            <a:r>
              <a:rPr lang="en-US" sz="2800" dirty="0" smtClean="0"/>
              <a:t>There is an average of 2-4% </a:t>
            </a:r>
            <a:r>
              <a:rPr lang="en-US" sz="2800" dirty="0" err="1" smtClean="0"/>
              <a:t>bullers</a:t>
            </a:r>
            <a:r>
              <a:rPr lang="en-US" sz="2800" dirty="0" smtClean="0"/>
              <a:t> across the yard. (Pen range from 0-11%</a:t>
            </a:r>
          </a:p>
          <a:p>
            <a:r>
              <a:rPr lang="en-US" sz="2800" dirty="0" smtClean="0"/>
              <a:t>At Tiffany Cattle Co, this equates to a $10,000 loss of productivity per year (.01x$35)</a:t>
            </a:r>
          </a:p>
        </p:txBody>
      </p:sp>
    </p:spTree>
    <p:extLst>
      <p:ext uri="{BB962C8B-B14F-4D97-AF65-F5344CB8AC3E}">
        <p14:creationId xmlns:p14="http://schemas.microsoft.com/office/powerpoint/2010/main" val="360284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losses?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Labor to remove </a:t>
            </a:r>
            <a:r>
              <a:rPr lang="en-US" sz="3600" dirty="0" err="1" smtClean="0"/>
              <a:t>bullers</a:t>
            </a:r>
            <a:endParaRPr lang="en-US" sz="3600" dirty="0" smtClean="0"/>
          </a:p>
          <a:p>
            <a:r>
              <a:rPr lang="en-US" sz="3600" dirty="0" smtClean="0"/>
              <a:t>Weight loss</a:t>
            </a:r>
          </a:p>
          <a:p>
            <a:r>
              <a:rPr lang="en-US" sz="3600" dirty="0" smtClean="0"/>
              <a:t>Injuries</a:t>
            </a:r>
          </a:p>
          <a:p>
            <a:r>
              <a:rPr lang="en-US" sz="3600" dirty="0" smtClean="0"/>
              <a:t>Deaths</a:t>
            </a:r>
          </a:p>
          <a:p>
            <a:r>
              <a:rPr lang="en-US" sz="3600" dirty="0" smtClean="0"/>
              <a:t>Extra Pen Facility to handle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28150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159</TotalTime>
  <Words>813</Words>
  <Application>Microsoft Office PowerPoint</Application>
  <PresentationFormat>On-screen Show (4:3)</PresentationFormat>
  <Paragraphs>116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Austin</vt:lpstr>
      <vt:lpstr>Bullers: What’s the Big Deal</vt:lpstr>
      <vt:lpstr>What is Bulling?</vt:lpstr>
      <vt:lpstr>PowerPoint Presentation</vt:lpstr>
      <vt:lpstr>PowerPoint Presentation</vt:lpstr>
      <vt:lpstr>Is Bulling a Problem?</vt:lpstr>
      <vt:lpstr>Problems from Bulling</vt:lpstr>
      <vt:lpstr>PowerPoint Presentation</vt:lpstr>
      <vt:lpstr>What is the Cost?</vt:lpstr>
      <vt:lpstr>Where are the losses?</vt:lpstr>
      <vt:lpstr>What Causes Bullers?</vt:lpstr>
      <vt:lpstr>What Causes Bullers?</vt:lpstr>
      <vt:lpstr>So Which Is It? </vt:lpstr>
      <vt:lpstr>Pen Dynamics</vt:lpstr>
      <vt:lpstr>What Makes the Buller Attractive?</vt:lpstr>
      <vt:lpstr>Final Take on What Causes Bullers</vt:lpstr>
      <vt:lpstr>How Can We Prevent Bullers?</vt:lpstr>
      <vt:lpstr>How Do We Treat Bullers?</vt:lpstr>
      <vt:lpstr>Proper Implanting</vt:lpstr>
      <vt:lpstr>Location</vt:lpstr>
      <vt:lpstr>PowerPoint Presentation</vt:lpstr>
      <vt:lpstr>Economic Loss </vt:lpstr>
      <vt:lpstr>Technique</vt:lpstr>
      <vt:lpstr>Technique</vt:lpstr>
      <vt:lpstr>Quality Control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Bullers: What’s the Big Deal</dc:title>
  <dc:creator>Spur Ridge</dc:creator>
  <cp:lastModifiedBy>Spur Ridge</cp:lastModifiedBy>
  <cp:revision>11</cp:revision>
  <dcterms:created xsi:type="dcterms:W3CDTF">2012-08-23T18:04:56Z</dcterms:created>
  <dcterms:modified xsi:type="dcterms:W3CDTF">2012-08-23T20:44:18Z</dcterms:modified>
</cp:coreProperties>
</file>