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76" r:id="rId5"/>
    <p:sldId id="277" r:id="rId6"/>
    <p:sldId id="258" r:id="rId7"/>
    <p:sldId id="259" r:id="rId8"/>
    <p:sldId id="260" r:id="rId9"/>
    <p:sldId id="261" r:id="rId10"/>
    <p:sldId id="262" r:id="rId11"/>
    <p:sldId id="263" r:id="rId12"/>
    <p:sldId id="278" r:id="rId13"/>
    <p:sldId id="264" r:id="rId14"/>
    <p:sldId id="265" r:id="rId15"/>
    <p:sldId id="266" r:id="rId16"/>
    <p:sldId id="267" r:id="rId17"/>
    <p:sldId id="268" r:id="rId18"/>
    <p:sldId id="269" r:id="rId19"/>
    <p:sldId id="272" r:id="rId20"/>
    <p:sldId id="270" r:id="rId21"/>
    <p:sldId id="273" r:id="rId22"/>
    <p:sldId id="274" r:id="rId23"/>
    <p:sldId id="271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66A63-D96D-4BB9-862F-82E72C401024}" type="datetimeFigureOut">
              <a:rPr lang="en-US" smtClean="0"/>
              <a:t>12/26/2012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D911-F725-4CEB-8BE6-E4D2BBFE7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085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66A63-D96D-4BB9-862F-82E72C401024}" type="datetimeFigureOut">
              <a:rPr lang="en-US" smtClean="0"/>
              <a:t>12/26/2012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D911-F725-4CEB-8BE6-E4D2BBFE7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012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66A63-D96D-4BB9-862F-82E72C401024}" type="datetimeFigureOut">
              <a:rPr lang="en-US" smtClean="0"/>
              <a:t>12/26/2012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D911-F725-4CEB-8BE6-E4D2BBFE7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536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66A63-D96D-4BB9-862F-82E72C401024}" type="datetimeFigureOut">
              <a:rPr lang="en-US" smtClean="0"/>
              <a:t>12/26/2012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D911-F725-4CEB-8BE6-E4D2BBFE7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82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66A63-D96D-4BB9-862F-82E72C401024}" type="datetimeFigureOut">
              <a:rPr lang="en-US" smtClean="0"/>
              <a:t>12/26/2012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D911-F725-4CEB-8BE6-E4D2BBFE7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180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66A63-D96D-4BB9-862F-82E72C401024}" type="datetimeFigureOut">
              <a:rPr lang="en-US" smtClean="0"/>
              <a:t>12/26/2012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D911-F725-4CEB-8BE6-E4D2BBFE7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487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66A63-D96D-4BB9-862F-82E72C401024}" type="datetimeFigureOut">
              <a:rPr lang="en-US" smtClean="0"/>
              <a:t>12/26/2012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D911-F725-4CEB-8BE6-E4D2BBFE7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088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66A63-D96D-4BB9-862F-82E72C401024}" type="datetimeFigureOut">
              <a:rPr lang="en-US" smtClean="0"/>
              <a:t>12/26/2012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D911-F725-4CEB-8BE6-E4D2BBFE7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60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66A63-D96D-4BB9-862F-82E72C401024}" type="datetimeFigureOut">
              <a:rPr lang="en-US" smtClean="0"/>
              <a:t>12/26/2012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D911-F725-4CEB-8BE6-E4D2BBFE7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103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66A63-D96D-4BB9-862F-82E72C401024}" type="datetimeFigureOut">
              <a:rPr lang="en-US" smtClean="0"/>
              <a:t>12/26/2012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D911-F725-4CEB-8BE6-E4D2BBFE7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80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66A63-D96D-4BB9-862F-82E72C401024}" type="datetimeFigureOut">
              <a:rPr lang="en-US" smtClean="0"/>
              <a:t>12/26/2012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D911-F725-4CEB-8BE6-E4D2BBFE7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746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66A63-D96D-4BB9-862F-82E72C401024}" type="datetimeFigureOut">
              <a:rPr lang="en-US" smtClean="0"/>
              <a:t>12/26/2012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AD911-F725-4CEB-8BE6-E4D2BBFE7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32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s1.mm.bing.net/th?id=H.4721694622419212&amp;pid=15.1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09600"/>
            <a:ext cx="7543800" cy="5677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/>
              <a:t>Bloat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Brendan Kraus, DVM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09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Vagal Indigestion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Not a single disease, but a syndrome of many different causes that can cause abdominal distention</a:t>
            </a:r>
          </a:p>
          <a:p>
            <a:r>
              <a:rPr lang="en-US" dirty="0" smtClean="0"/>
              <a:t>Classic “</a:t>
            </a:r>
            <a:r>
              <a:rPr lang="en-US" dirty="0" err="1" smtClean="0"/>
              <a:t>papple</a:t>
            </a:r>
            <a:r>
              <a:rPr lang="en-US" dirty="0" smtClean="0"/>
              <a:t>” shape. Ventral sac more distended than dorsal sac (fluid/</a:t>
            </a:r>
            <a:r>
              <a:rPr lang="en-US" dirty="0" err="1" smtClean="0"/>
              <a:t>ingesta</a:t>
            </a:r>
            <a:r>
              <a:rPr lang="en-US" dirty="0" smtClean="0"/>
              <a:t>)</a:t>
            </a:r>
          </a:p>
          <a:p>
            <a:r>
              <a:rPr lang="en-US" dirty="0" smtClean="0"/>
              <a:t>4 types</a:t>
            </a:r>
          </a:p>
          <a:p>
            <a:pPr lvl="1"/>
            <a:r>
              <a:rPr lang="en-US" dirty="0" smtClean="0"/>
              <a:t>Type 1: Free gas bloat</a:t>
            </a:r>
          </a:p>
          <a:p>
            <a:pPr lvl="1"/>
            <a:r>
              <a:rPr lang="en-US" dirty="0" smtClean="0"/>
              <a:t>Type 2: Failure of transport out of rumen (blockage)</a:t>
            </a:r>
          </a:p>
          <a:p>
            <a:pPr lvl="1"/>
            <a:r>
              <a:rPr lang="en-US" dirty="0" smtClean="0"/>
              <a:t>Type 3: Failure of transport out of abomasum (blockage)</a:t>
            </a:r>
          </a:p>
          <a:p>
            <a:pPr lvl="1"/>
            <a:r>
              <a:rPr lang="en-US" dirty="0" smtClean="0"/>
              <a:t>Type 4: Indigestion of advanced pregnancy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946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1: Free Gas Bloat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Obstruction in esophagus by foreign object</a:t>
            </a:r>
          </a:p>
          <a:p>
            <a:r>
              <a:rPr lang="en-US" dirty="0" smtClean="0"/>
              <a:t>Inflammatory lesion near </a:t>
            </a:r>
            <a:r>
              <a:rPr lang="en-US" dirty="0" err="1" smtClean="0"/>
              <a:t>vagus</a:t>
            </a:r>
            <a:r>
              <a:rPr lang="en-US" dirty="0" smtClean="0"/>
              <a:t> nerve in chest which results in failure to eructate</a:t>
            </a:r>
          </a:p>
        </p:txBody>
      </p:sp>
    </p:spTree>
    <p:extLst>
      <p:ext uri="{BB962C8B-B14F-4D97-AF65-F5344CB8AC3E}">
        <p14:creationId xmlns:p14="http://schemas.microsoft.com/office/powerpoint/2010/main" val="1713142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Documents and Settings\Spur Ridge\Desktop\Bloat\th[5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04800"/>
            <a:ext cx="4295775" cy="602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3172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 2: Failure of Transport out of Rumen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Foreign object stuck in </a:t>
            </a:r>
            <a:r>
              <a:rPr lang="en-US" dirty="0" err="1" smtClean="0"/>
              <a:t>rumenomasal</a:t>
            </a:r>
            <a:r>
              <a:rPr lang="en-US" dirty="0" smtClean="0"/>
              <a:t> outflow (placenta, </a:t>
            </a:r>
            <a:r>
              <a:rPr lang="en-US" dirty="0" err="1" smtClean="0"/>
              <a:t>rumenolith</a:t>
            </a:r>
            <a:r>
              <a:rPr lang="en-US" dirty="0" smtClean="0"/>
              <a:t>, etc)</a:t>
            </a:r>
          </a:p>
          <a:p>
            <a:r>
              <a:rPr lang="en-US" dirty="0" smtClean="0"/>
              <a:t>Abscess around outflow resulting in stasis (hardware)</a:t>
            </a:r>
          </a:p>
          <a:p>
            <a:r>
              <a:rPr lang="en-US" dirty="0" smtClean="0"/>
              <a:t>Tumor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796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 3: Failure of transport out of Abomasum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Abomasal</a:t>
            </a:r>
            <a:r>
              <a:rPr lang="en-US" dirty="0" smtClean="0"/>
              <a:t> impaction with dry feedstuffs</a:t>
            </a:r>
          </a:p>
          <a:p>
            <a:r>
              <a:rPr lang="en-US" dirty="0" smtClean="0"/>
              <a:t>Decreased </a:t>
            </a:r>
            <a:r>
              <a:rPr lang="en-US" dirty="0" err="1" smtClean="0"/>
              <a:t>abomasal</a:t>
            </a:r>
            <a:r>
              <a:rPr lang="en-US" dirty="0" smtClean="0"/>
              <a:t> emptying (Displaced Abomasum, hairball, obstruction)</a:t>
            </a:r>
          </a:p>
        </p:txBody>
      </p:sp>
    </p:spTree>
    <p:extLst>
      <p:ext uri="{BB962C8B-B14F-4D97-AF65-F5344CB8AC3E}">
        <p14:creationId xmlns:p14="http://schemas.microsoft.com/office/powerpoint/2010/main" val="10980572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Gas Bloat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Can develop rapidly and is absolutely life threatening</a:t>
            </a:r>
          </a:p>
          <a:p>
            <a:r>
              <a:rPr lang="en-US" dirty="0" smtClean="0"/>
              <a:t>Abdominal distention is more pronounced high on the left side</a:t>
            </a:r>
          </a:p>
          <a:p>
            <a:r>
              <a:rPr lang="en-US" dirty="0" smtClean="0"/>
              <a:t>Can be </a:t>
            </a:r>
            <a:r>
              <a:rPr lang="en-US" dirty="0" err="1" smtClean="0"/>
              <a:t>colickly</a:t>
            </a:r>
            <a:r>
              <a:rPr lang="en-US" dirty="0" smtClean="0"/>
              <a:t> or uncomfortable</a:t>
            </a:r>
          </a:p>
          <a:p>
            <a:r>
              <a:rPr lang="en-US" dirty="0" smtClean="0"/>
              <a:t>Can have trouble breathing due to pressure on chest</a:t>
            </a:r>
          </a:p>
          <a:p>
            <a:r>
              <a:rPr lang="en-US" dirty="0" smtClean="0"/>
              <a:t>Can result from a problem with eructation due to esophagus or rumen motility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5631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Esophageal Dysfunction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Foreign object choke</a:t>
            </a:r>
          </a:p>
          <a:p>
            <a:r>
              <a:rPr lang="en-US" dirty="0" smtClean="0"/>
              <a:t>Lesion in wall of esophagus (less common)</a:t>
            </a:r>
          </a:p>
          <a:p>
            <a:r>
              <a:rPr lang="en-US" dirty="0" smtClean="0"/>
              <a:t>Compressive lesion outside esophagus (abscess, tumor)</a:t>
            </a:r>
          </a:p>
          <a:p>
            <a:r>
              <a:rPr lang="en-US" dirty="0" smtClean="0"/>
              <a:t>Positional (lying down on side)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564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Rumen Motility Dysfunction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Sedation</a:t>
            </a:r>
          </a:p>
          <a:p>
            <a:r>
              <a:rPr lang="en-US" dirty="0" smtClean="0"/>
              <a:t>Adhesions from hardware, or abdominal infection</a:t>
            </a:r>
          </a:p>
          <a:p>
            <a:r>
              <a:rPr lang="en-US" u="sng" dirty="0" smtClean="0"/>
              <a:t>Vagal nerve damage</a:t>
            </a:r>
          </a:p>
          <a:p>
            <a:r>
              <a:rPr lang="en-US" dirty="0" smtClean="0"/>
              <a:t>Abnormal rumen environment</a:t>
            </a:r>
          </a:p>
          <a:p>
            <a:pPr lvl="1"/>
            <a:r>
              <a:rPr lang="en-US" dirty="0" smtClean="0"/>
              <a:t>Acidosis</a:t>
            </a:r>
          </a:p>
          <a:p>
            <a:pPr lvl="1"/>
            <a:r>
              <a:rPr lang="en-US" dirty="0" smtClean="0"/>
              <a:t>Disruption of rumen microbes</a:t>
            </a:r>
          </a:p>
          <a:p>
            <a:r>
              <a:rPr lang="en-US" dirty="0" smtClean="0"/>
              <a:t>Severe </a:t>
            </a:r>
            <a:r>
              <a:rPr lang="en-US" dirty="0" err="1" smtClean="0"/>
              <a:t>abomasal</a:t>
            </a:r>
            <a:r>
              <a:rPr lang="en-US" dirty="0" smtClean="0"/>
              <a:t> distention</a:t>
            </a:r>
          </a:p>
          <a:p>
            <a:pPr lvl="1"/>
            <a:r>
              <a:rPr lang="en-US" dirty="0" smtClean="0"/>
              <a:t>Displaced abomasum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151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Frothy Bloat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Relaxation of </a:t>
            </a:r>
            <a:r>
              <a:rPr lang="en-US" dirty="0" err="1" smtClean="0"/>
              <a:t>cardia</a:t>
            </a:r>
            <a:r>
              <a:rPr lang="en-US" dirty="0" smtClean="0"/>
              <a:t> outflow does not occur due to reflex inhibition</a:t>
            </a:r>
          </a:p>
          <a:p>
            <a:r>
              <a:rPr lang="en-US" dirty="0" smtClean="0"/>
              <a:t>Gas bubbles are trapped in foam</a:t>
            </a:r>
          </a:p>
          <a:p>
            <a:r>
              <a:rPr lang="en-US" dirty="0" smtClean="0"/>
              <a:t>Can occur with a variety of feedstuffs including alfalfa, wheat grain, oats, lush grasses</a:t>
            </a:r>
          </a:p>
          <a:p>
            <a:r>
              <a:rPr lang="en-US" dirty="0" smtClean="0"/>
              <a:t>Cannot release foam via a tube</a:t>
            </a:r>
          </a:p>
          <a:p>
            <a:r>
              <a:rPr lang="en-US" dirty="0" smtClean="0"/>
              <a:t>Treat with </a:t>
            </a:r>
            <a:r>
              <a:rPr lang="en-US" dirty="0" err="1" smtClean="0"/>
              <a:t>therabloat</a:t>
            </a:r>
            <a:r>
              <a:rPr lang="en-US" dirty="0" smtClean="0"/>
              <a:t> and then tube later if still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3756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Spur Ridge\Desktop\Bloat\thCAO2ZDYT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81000"/>
            <a:ext cx="3048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0370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Rumen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 specialized fermentation vat in the bovine</a:t>
            </a:r>
          </a:p>
          <a:p>
            <a:pPr lvl="1"/>
            <a:r>
              <a:rPr lang="en-US" dirty="0" smtClean="0"/>
              <a:t>Fermentation is controlled through diet selection, saliva (buffer), constant mixing</a:t>
            </a:r>
          </a:p>
          <a:p>
            <a:pPr lvl="1"/>
            <a:r>
              <a:rPr lang="en-US" dirty="0" smtClean="0"/>
              <a:t>Fermentation is breakdown of food into energy by microorganisms</a:t>
            </a:r>
          </a:p>
          <a:p>
            <a:pPr lvl="1"/>
            <a:r>
              <a:rPr lang="en-US" dirty="0" smtClean="0"/>
              <a:t>There is a delicate balance to keep </a:t>
            </a:r>
            <a:r>
              <a:rPr lang="en-US" dirty="0" err="1" smtClean="0"/>
              <a:t>rumentation</a:t>
            </a:r>
            <a:r>
              <a:rPr lang="en-US" dirty="0" smtClean="0"/>
              <a:t> optimal</a:t>
            </a:r>
          </a:p>
          <a:p>
            <a:r>
              <a:rPr lang="en-US" dirty="0" smtClean="0"/>
              <a:t>Four types of Contraction Pattern</a:t>
            </a:r>
          </a:p>
          <a:p>
            <a:pPr lvl="1"/>
            <a:r>
              <a:rPr lang="en-US" dirty="0" smtClean="0"/>
              <a:t>Mixing</a:t>
            </a:r>
          </a:p>
          <a:p>
            <a:pPr lvl="1"/>
            <a:r>
              <a:rPr lang="en-US" dirty="0" smtClean="0"/>
              <a:t>Eructation</a:t>
            </a:r>
          </a:p>
          <a:p>
            <a:pPr lvl="1"/>
            <a:r>
              <a:rPr lang="en-US" dirty="0" smtClean="0"/>
              <a:t>Cud Chewing</a:t>
            </a:r>
          </a:p>
          <a:p>
            <a:pPr lvl="1"/>
            <a:r>
              <a:rPr lang="en-US" dirty="0" smtClean="0"/>
              <a:t>Esophageal groove closure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4658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Bloat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Pass a stomach tube</a:t>
            </a:r>
          </a:p>
          <a:p>
            <a:pPr lvl="1"/>
            <a:r>
              <a:rPr lang="en-US" dirty="0" smtClean="0"/>
              <a:t>May need to work tube around and/or blow in tube to overcome pressure at </a:t>
            </a:r>
            <a:r>
              <a:rPr lang="en-US" dirty="0" err="1" smtClean="0"/>
              <a:t>cardia</a:t>
            </a:r>
            <a:endParaRPr lang="en-US" dirty="0" smtClean="0"/>
          </a:p>
          <a:p>
            <a:pPr lvl="1"/>
            <a:r>
              <a:rPr lang="en-US" dirty="0" smtClean="0"/>
              <a:t>Make sure there is no foreign object stuck</a:t>
            </a:r>
          </a:p>
          <a:p>
            <a:pPr lvl="1"/>
            <a:r>
              <a:rPr lang="en-US" dirty="0" smtClean="0"/>
              <a:t>This may need to be done periodically</a:t>
            </a:r>
          </a:p>
          <a:p>
            <a:r>
              <a:rPr lang="en-US" dirty="0" err="1" smtClean="0"/>
              <a:t>Trocarize</a:t>
            </a:r>
            <a:r>
              <a:rPr lang="en-US" dirty="0" smtClean="0"/>
              <a:t> (Stick with knife)</a:t>
            </a:r>
          </a:p>
          <a:p>
            <a:pPr lvl="1"/>
            <a:r>
              <a:rPr lang="en-US" dirty="0" smtClean="0"/>
              <a:t>Last resort to prevent death, be deliberate, stab into rumen and turn knife sideways to allow gas to escape</a:t>
            </a:r>
          </a:p>
          <a:p>
            <a:pPr lvl="1"/>
            <a:r>
              <a:rPr lang="en-US" dirty="0" smtClean="0"/>
              <a:t>Treat with antibiotics or consider surgical repair if stick was not a clean gas escape</a:t>
            </a:r>
          </a:p>
          <a:p>
            <a:r>
              <a:rPr lang="en-US" dirty="0" err="1" smtClean="0"/>
              <a:t>Rumenostomy</a:t>
            </a:r>
            <a:endParaRPr lang="en-US" dirty="0"/>
          </a:p>
          <a:p>
            <a:pPr lvl="1"/>
            <a:r>
              <a:rPr lang="en-US" dirty="0" smtClean="0"/>
              <a:t>Can use a corkscrew trocar or perform surgical fixation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8192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Spur Ridge\Desktop\Bloat\thCADUQVH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838200"/>
            <a:ext cx="6476779" cy="4663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07699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Spur Ridge\Desktop\Bloat\thCACWXLXC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914400"/>
            <a:ext cx="5410200" cy="5265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95585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Bloat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Remove cattle from offending diet if needed</a:t>
            </a:r>
          </a:p>
          <a:p>
            <a:r>
              <a:rPr lang="en-US" dirty="0" smtClean="0"/>
              <a:t>Exercise</a:t>
            </a:r>
          </a:p>
          <a:p>
            <a:r>
              <a:rPr lang="en-US" dirty="0" smtClean="0"/>
              <a:t>Bloat Prevention Strategies</a:t>
            </a:r>
          </a:p>
          <a:p>
            <a:pPr lvl="1"/>
            <a:r>
              <a:rPr lang="en-US" dirty="0" smtClean="0"/>
              <a:t>Feed cattle course roughage before exposure to bloat causing forage (alfalfa, wheat pasture)</a:t>
            </a:r>
          </a:p>
          <a:p>
            <a:pPr lvl="1"/>
            <a:r>
              <a:rPr lang="en-US" dirty="0" smtClean="0"/>
              <a:t>Turn onto forages after dew has evaporated</a:t>
            </a:r>
          </a:p>
          <a:p>
            <a:pPr lvl="1"/>
            <a:r>
              <a:rPr lang="en-US" dirty="0" err="1" smtClean="0"/>
              <a:t>Ionophores</a:t>
            </a:r>
            <a:r>
              <a:rPr lang="en-US" dirty="0" smtClean="0"/>
              <a:t> (</a:t>
            </a:r>
            <a:r>
              <a:rPr lang="en-US" dirty="0" err="1" smtClean="0"/>
              <a:t>rumensin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Allow adaptation to high concentrate diets</a:t>
            </a:r>
          </a:p>
          <a:p>
            <a:pPr lvl="1"/>
            <a:r>
              <a:rPr lang="en-US" dirty="0" smtClean="0"/>
              <a:t>Provide at least 10% diet as roughage</a:t>
            </a:r>
          </a:p>
        </p:txBody>
      </p:sp>
    </p:spTree>
    <p:extLst>
      <p:ext uri="{BB962C8B-B14F-4D97-AF65-F5344CB8AC3E}">
        <p14:creationId xmlns:p14="http://schemas.microsoft.com/office/powerpoint/2010/main" val="35457388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4" name="Picture 2" descr="C:\Documents and Settings\Spur Ridge\Desktop\Bloat\bloat_case_2[1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95400"/>
            <a:ext cx="7315200" cy="490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8346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Spur Ridge\Desktop\Bloat\thCABS858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66800"/>
            <a:ext cx="8582789" cy="4634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7501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Spur Ridge\Desktop\Bloat\thCAT03Y2R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838200"/>
            <a:ext cx="7406470" cy="5258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0645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Spur Ridge\Desktop\Bloat\thCA2OJ2JH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143000"/>
            <a:ext cx="6071659" cy="4553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9595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Controlled in an organized manner by brain</a:t>
            </a:r>
          </a:p>
          <a:p>
            <a:pPr lvl="1"/>
            <a:r>
              <a:rPr lang="en-US" dirty="0" smtClean="0"/>
              <a:t>Mediated by the </a:t>
            </a:r>
            <a:r>
              <a:rPr lang="en-US" dirty="0" err="1" smtClean="0"/>
              <a:t>vagus</a:t>
            </a:r>
            <a:r>
              <a:rPr lang="en-US" dirty="0" smtClean="0"/>
              <a:t> nerve running from brain through the chest</a:t>
            </a:r>
          </a:p>
          <a:p>
            <a:pPr lvl="1"/>
            <a:r>
              <a:rPr lang="en-US" dirty="0" smtClean="0"/>
              <a:t>A healthy rumen will mix about 3 times every 2 minutes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384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Eructation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Tension receptors in rumen sac initiate the reflex via the vagal nerve</a:t>
            </a:r>
          </a:p>
          <a:p>
            <a:r>
              <a:rPr lang="en-US" dirty="0" smtClean="0"/>
              <a:t>If foam or fluid are contacting the opening to the esophagus, it remains shut (frothy bloat) (lying down?)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59486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Rumenation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Regurgitation (pass back up to mouth)</a:t>
            </a:r>
          </a:p>
          <a:p>
            <a:r>
              <a:rPr lang="en-US" dirty="0" err="1" smtClean="0"/>
              <a:t>Remastication</a:t>
            </a:r>
            <a:r>
              <a:rPr lang="en-US" dirty="0" smtClean="0"/>
              <a:t> (chew further)</a:t>
            </a:r>
          </a:p>
          <a:p>
            <a:r>
              <a:rPr lang="en-US" dirty="0" smtClean="0"/>
              <a:t>Insalivation (wet food and add buffer)</a:t>
            </a:r>
          </a:p>
          <a:p>
            <a:r>
              <a:rPr lang="en-US" dirty="0" smtClean="0"/>
              <a:t>Deglutition (swallow)</a:t>
            </a:r>
          </a:p>
          <a:p>
            <a:endParaRPr lang="en-US" dirty="0"/>
          </a:p>
          <a:p>
            <a:r>
              <a:rPr lang="en-US" dirty="0" smtClean="0"/>
              <a:t>These processes further break up food and add more buffer.</a:t>
            </a:r>
          </a:p>
          <a:p>
            <a:r>
              <a:rPr lang="en-US" dirty="0" err="1" smtClean="0"/>
              <a:t>Rumenation</a:t>
            </a:r>
            <a:r>
              <a:rPr lang="en-US" dirty="0" smtClean="0"/>
              <a:t> is an indication of health.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811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Esophageal Groove 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Allows milk to bypass the rumen in a calf</a:t>
            </a:r>
          </a:p>
          <a:p>
            <a:pPr lvl="1"/>
            <a:r>
              <a:rPr lang="en-US" dirty="0" smtClean="0"/>
              <a:t>Mild does not need to be fermented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781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643</Words>
  <Application>Microsoft Office PowerPoint</Application>
  <PresentationFormat>On-screen Show (4:3)</PresentationFormat>
  <Paragraphs>94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Bloat</vt:lpstr>
      <vt:lpstr>The Rumen</vt:lpstr>
      <vt:lpstr>PowerPoint Presentation</vt:lpstr>
      <vt:lpstr>PowerPoint Presentation</vt:lpstr>
      <vt:lpstr>PowerPoint Presentation</vt:lpstr>
      <vt:lpstr>Mixing</vt:lpstr>
      <vt:lpstr>Eructation</vt:lpstr>
      <vt:lpstr>Rumenation</vt:lpstr>
      <vt:lpstr>Esophageal Groove Closure</vt:lpstr>
      <vt:lpstr>Vagal Indigestion</vt:lpstr>
      <vt:lpstr>Type 1: Free Gas Bloat</vt:lpstr>
      <vt:lpstr>PowerPoint Presentation</vt:lpstr>
      <vt:lpstr>Type 2: Failure of Transport out of Rumen </vt:lpstr>
      <vt:lpstr>Type 3: Failure of transport out of Abomasum</vt:lpstr>
      <vt:lpstr>Free Gas Bloat</vt:lpstr>
      <vt:lpstr>Esophageal Dysfunction</vt:lpstr>
      <vt:lpstr>Rumen Motility Dysfunction</vt:lpstr>
      <vt:lpstr>Frothy Bloat</vt:lpstr>
      <vt:lpstr>PowerPoint Presentation</vt:lpstr>
      <vt:lpstr>Bloat Treatment</vt:lpstr>
      <vt:lpstr>PowerPoint Presentation</vt:lpstr>
      <vt:lpstr>PowerPoint Presentation</vt:lpstr>
      <vt:lpstr>Bloat treatment</vt:lpstr>
      <vt:lpstr>Questions?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Bloat</dc:title>
  <dc:creator>Spur Ridge</dc:creator>
  <cp:lastModifiedBy>Spur Ridge</cp:lastModifiedBy>
  <cp:revision>6</cp:revision>
  <dcterms:created xsi:type="dcterms:W3CDTF">2012-12-26T16:42:01Z</dcterms:created>
  <dcterms:modified xsi:type="dcterms:W3CDTF">2012-12-26T17:43:36Z</dcterms:modified>
</cp:coreProperties>
</file>